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7" r:id="rId2"/>
    <p:sldId id="258" r:id="rId3"/>
    <p:sldId id="260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9F60-9A42-044A-A21D-5949D7F838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70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2682D6-66FD-254B-B4B0-EC9890F453D3}" type="datetimeFigureOut">
              <a:rPr lang="en-US" smtClean="0"/>
              <a:t>15-11-04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16B80E-FC6A-524F-880C-26DDC118A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jpeg"/><Relationship Id="rId5" Type="http://schemas.openxmlformats.org/officeDocument/2006/relationships/image" Target="../media/image19.wmf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6600" dirty="0" smtClean="0">
                <a:latin typeface="Monotype Corsiva" charset="0"/>
                <a:cs typeface="+mj-cs"/>
              </a:rPr>
              <a:t>The </a:t>
            </a:r>
            <a:r>
              <a:rPr lang="fr-CA" sz="6600" dirty="0" err="1" smtClean="0">
                <a:latin typeface="Monotype Corsiva" charset="0"/>
                <a:cs typeface="+mj-cs"/>
              </a:rPr>
              <a:t>Fairy</a:t>
            </a:r>
            <a:r>
              <a:rPr lang="fr-CA" sz="6600" dirty="0" smtClean="0">
                <a:latin typeface="Monotype Corsiva" charset="0"/>
                <a:cs typeface="+mj-cs"/>
              </a:rPr>
              <a:t> Tale</a:t>
            </a:r>
            <a:endParaRPr lang="fr-FR" sz="6600" dirty="0" smtClean="0">
              <a:latin typeface="Monotype Corsiva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000" dirty="0" smtClean="0">
                <a:latin typeface="Monotype Corsiva" charset="0"/>
                <a:cs typeface="+mn-cs"/>
              </a:rPr>
              <a:t>English 7</a:t>
            </a:r>
            <a:endParaRPr lang="fr-FR" sz="4000" dirty="0" smtClean="0">
              <a:latin typeface="Monotype Corsi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4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4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5175"/>
            <a:ext cx="8229600" cy="5365750"/>
          </a:xfrm>
        </p:spPr>
      </p:pic>
    </p:spTree>
    <p:extLst>
      <p:ext uri="{BB962C8B-B14F-4D97-AF65-F5344CB8AC3E}">
        <p14:creationId xmlns:p14="http://schemas.microsoft.com/office/powerpoint/2010/main" val="209369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5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5538"/>
            <a:ext cx="8229600" cy="5005387"/>
          </a:xfrm>
        </p:spPr>
      </p:pic>
    </p:spTree>
    <p:extLst>
      <p:ext uri="{BB962C8B-B14F-4D97-AF65-F5344CB8AC3E}">
        <p14:creationId xmlns:p14="http://schemas.microsoft.com/office/powerpoint/2010/main" val="190522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29600" cy="5726113"/>
          </a:xfrm>
        </p:spPr>
      </p:pic>
    </p:spTree>
    <p:extLst>
      <p:ext uri="{BB962C8B-B14F-4D97-AF65-F5344CB8AC3E}">
        <p14:creationId xmlns:p14="http://schemas.microsoft.com/office/powerpoint/2010/main" val="325509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7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33375"/>
            <a:ext cx="6481763" cy="6356350"/>
          </a:xfrm>
        </p:spPr>
      </p:pic>
    </p:spTree>
    <p:extLst>
      <p:ext uri="{BB962C8B-B14F-4D97-AF65-F5344CB8AC3E}">
        <p14:creationId xmlns:p14="http://schemas.microsoft.com/office/powerpoint/2010/main" val="408182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5400" dirty="0"/>
              <a:t>W</a:t>
            </a:r>
            <a:endParaRPr lang="fr-FR" sz="5400" dirty="0" smtClean="0">
              <a:cs typeface="+mj-cs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3800" dirty="0" err="1" smtClean="0">
                <a:cs typeface="+mn-cs"/>
              </a:rPr>
              <a:t>What</a:t>
            </a:r>
            <a:r>
              <a:rPr lang="fr-CA" sz="3800" dirty="0" smtClean="0">
                <a:cs typeface="+mn-cs"/>
              </a:rPr>
              <a:t> do </a:t>
            </a:r>
            <a:r>
              <a:rPr lang="fr-CA" sz="3800" dirty="0" err="1" smtClean="0">
                <a:cs typeface="+mn-cs"/>
              </a:rPr>
              <a:t>you</a:t>
            </a:r>
            <a:r>
              <a:rPr lang="fr-CA" sz="3800" dirty="0" smtClean="0">
                <a:cs typeface="+mn-cs"/>
              </a:rPr>
              <a:t> </a:t>
            </a:r>
            <a:r>
              <a:rPr lang="fr-CA" sz="3800" dirty="0" err="1" smtClean="0">
                <a:cs typeface="+mn-cs"/>
              </a:rPr>
              <a:t>want</a:t>
            </a:r>
            <a:r>
              <a:rPr lang="fr-CA" sz="3800" dirty="0" smtClean="0">
                <a:cs typeface="+mn-cs"/>
              </a:rPr>
              <a:t> to </a:t>
            </a:r>
            <a:r>
              <a:rPr lang="fr-CA" sz="3800" dirty="0" err="1" smtClean="0">
                <a:cs typeface="+mn-cs"/>
              </a:rPr>
              <a:t>learn</a:t>
            </a:r>
            <a:r>
              <a:rPr lang="fr-CA" sz="3800" dirty="0" smtClean="0">
                <a:cs typeface="+mn-cs"/>
              </a:rPr>
              <a:t> about </a:t>
            </a:r>
            <a:r>
              <a:rPr lang="fr-CA" sz="3800" dirty="0" err="1" smtClean="0">
                <a:cs typeface="+mn-cs"/>
              </a:rPr>
              <a:t>fairy</a:t>
            </a:r>
            <a:r>
              <a:rPr lang="fr-CA" sz="3800" dirty="0" smtClean="0">
                <a:cs typeface="+mn-cs"/>
              </a:rPr>
              <a:t> tales?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CA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CA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CA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CA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CA" dirty="0" smtClean="0"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CA" sz="4400" b="1" dirty="0" err="1" smtClean="0">
                <a:cs typeface="+mn-cs"/>
              </a:rPr>
              <a:t>Analyze</a:t>
            </a:r>
            <a:r>
              <a:rPr lang="fr-CA" sz="4400" b="1" dirty="0" smtClean="0">
                <a:cs typeface="+mn-cs"/>
              </a:rPr>
              <a:t>…</a:t>
            </a:r>
            <a:endParaRPr lang="fr-FR" sz="4400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8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err="1" smtClean="0">
                <a:cs typeface="+mj-cs"/>
              </a:rPr>
              <a:t>Symbolism</a:t>
            </a:r>
            <a:endParaRPr lang="fr-FR" dirty="0" smtClean="0">
              <a:cs typeface="+mj-cs"/>
            </a:endParaRPr>
          </a:p>
        </p:txBody>
      </p:sp>
      <p:graphicFrame>
        <p:nvGraphicFramePr>
          <p:cNvPr id="182375" name="Group 10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1087854"/>
              </p:ext>
            </p:extLst>
          </p:nvPr>
        </p:nvGraphicFramePr>
        <p:xfrm>
          <a:off x="179388" y="1125538"/>
          <a:ext cx="8785225" cy="5820522"/>
        </p:xfrm>
        <a:graphic>
          <a:graphicData uri="http://schemas.openxmlformats.org/drawingml/2006/table">
            <a:tbl>
              <a:tblPr/>
              <a:tblGrid>
                <a:gridCol w="2592387"/>
                <a:gridCol w="6192838"/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Wolf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egoist, strength, male, persuade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Clouds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onfusion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sadness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Gold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erfection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Egg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origin of life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Apple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immortality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Bridge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(rainbow)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assage from one state to another, height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Red rose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love, desire, passion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Red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Passion, sexuality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4643438" y="333375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35872" name="Picture 64" descr="MCj00884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404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65" descr="j029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238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67" descr="MCj038260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69" descr="MCj02961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4159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77" descr="MPj039049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41050"/>
            <a:ext cx="565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3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Little Red Riding Hood</a:t>
            </a:r>
            <a:endParaRPr lang="fr-FR" smtClean="0">
              <a:cs typeface="+mj-cs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Red </a:t>
            </a:r>
            <a:r>
              <a:rPr lang="en-US" dirty="0" smtClean="0"/>
              <a:t>Cape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Red Lips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Red Moon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Blood on Snow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fr-F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413" name="Group 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8363083"/>
              </p:ext>
            </p:extLst>
          </p:nvPr>
        </p:nvGraphicFramePr>
        <p:xfrm>
          <a:off x="323850" y="404813"/>
          <a:ext cx="8229600" cy="5525679"/>
        </p:xfrm>
        <a:graphic>
          <a:graphicData uri="http://schemas.openxmlformats.org/drawingml/2006/table">
            <a:tbl>
              <a:tblPr/>
              <a:tblGrid>
                <a:gridCol w="2180130"/>
                <a:gridCol w="6049470"/>
              </a:tblGrid>
              <a:tr h="51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Sword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masculinity 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Blood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life-death, puberty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Tree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Intermediate between two Worlds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Animals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instinct,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reproduction,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agressivity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Silver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purity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White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nnocence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purity, naive, childhood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Horse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vital energy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Fur-</a:t>
                      </a:r>
                      <a:r>
                        <a:rPr kumimoji="0" lang="fr-C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Hair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animal nature, physical force, vitality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Crown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power, control, master or leader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24" name="Picture 53" descr="MCj043012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14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99" name="Tree"/>
          <p:cNvSpPr>
            <a:spLocks noEditPoints="1" noChangeArrowheads="1"/>
          </p:cNvSpPr>
          <p:nvPr/>
        </p:nvSpPr>
        <p:spPr bwMode="auto">
          <a:xfrm>
            <a:off x="1547813" y="1484313"/>
            <a:ext cx="504825" cy="3603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7926" name="Picture 56" descr="MCj042411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4111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7" name="Picture 57" descr="MCj04326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5365517"/>
            <a:ext cx="566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8" name="Picture 59" descr="MCj039856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4841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9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86" name="Group 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8039912"/>
              </p:ext>
            </p:extLst>
          </p:nvPr>
        </p:nvGraphicFramePr>
        <p:xfrm>
          <a:off x="395288" y="549275"/>
          <a:ext cx="8518525" cy="5992816"/>
        </p:xfrm>
        <a:graphic>
          <a:graphicData uri="http://schemas.openxmlformats.org/drawingml/2006/table">
            <a:tbl>
              <a:tblPr/>
              <a:tblGrid>
                <a:gridCol w="1728787"/>
                <a:gridCol w="6789738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Flower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femininity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Forest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mystery, unknown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Gun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Power, </a:t>
                      </a:r>
                      <a:r>
                        <a:rPr kumimoji="0" lang="fr-C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fear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Cake </a:t>
                      </a:r>
                      <a:b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(cookies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etc.)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please by taste, temptation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Garden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paradise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Games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childhood, end of childhood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fr-C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Moon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Lunar cycle, change from day to night, girl to woman, man to wolf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Mirror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Illusions</a:t>
                      </a:r>
                      <a:endParaRPr kumimoji="0" 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Black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negative, bad,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ignorance,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dishonesty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3, 7, 9</a:t>
                      </a:r>
                      <a:endParaRPr kumimoji="0" 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being, harmony,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perfection</a:t>
                      </a: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48" name="Picture 51" descr="j0281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Picture 53" descr="MCj033330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98613"/>
            <a:ext cx="311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54" descr="MCj041048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4937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Picture 56" descr="MCj041092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63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8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5400" dirty="0"/>
              <a:t>L</a:t>
            </a:r>
            <a:endParaRPr lang="fr-FR" sz="5400" dirty="0" smtClean="0">
              <a:cs typeface="+mj-cs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We will discuss what we have learned at the end of the unit </a:t>
            </a:r>
            <a:r>
              <a:rPr lang="en-US" sz="3200" dirty="0" smtClean="0">
                <a:cs typeface="+mn-cs"/>
                <a:sym typeface="Wingdings" charset="0"/>
              </a:rPr>
              <a:t></a:t>
            </a:r>
          </a:p>
          <a:p>
            <a:pPr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  <a:p>
            <a:pPr eaLnBrk="1" hangingPunct="1">
              <a:defRPr/>
            </a:pPr>
            <a:endParaRPr lang="fr-F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77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Elephant" charset="0"/>
                <a:cs typeface="+mj-cs"/>
              </a:rPr>
              <a:t>KWL</a:t>
            </a:r>
            <a:endParaRPr lang="fr-FR" dirty="0" smtClean="0">
              <a:latin typeface="Elephant" charset="0"/>
              <a:cs typeface="+mj-cs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Rockwell" charset="0"/>
                <a:cs typeface="+mn-cs"/>
              </a:rPr>
              <a:t> K – </a:t>
            </a:r>
            <a:r>
              <a:rPr lang="fr-CA" dirty="0" err="1" smtClean="0">
                <a:latin typeface="Rockwell" charset="0"/>
                <a:cs typeface="+mn-cs"/>
              </a:rPr>
              <a:t>what</a:t>
            </a:r>
            <a:r>
              <a:rPr lang="fr-CA" dirty="0" smtClean="0">
                <a:latin typeface="Rockwell" charset="0"/>
                <a:cs typeface="+mn-cs"/>
              </a:rPr>
              <a:t> do </a:t>
            </a:r>
            <a:r>
              <a:rPr lang="fr-CA" dirty="0" err="1" smtClean="0">
                <a:latin typeface="Rockwell" charset="0"/>
                <a:cs typeface="+mn-cs"/>
              </a:rPr>
              <a:t>we</a:t>
            </a:r>
            <a:r>
              <a:rPr lang="fr-CA" dirty="0" smtClean="0">
                <a:latin typeface="Rockwell" charset="0"/>
                <a:cs typeface="+mn-cs"/>
              </a:rPr>
              <a:t> know</a:t>
            </a:r>
          </a:p>
          <a:p>
            <a:pPr eaLnBrk="1" hangingPunct="1">
              <a:buFont typeface="Wingdings" charset="0"/>
              <a:buNone/>
              <a:defRPr/>
            </a:pPr>
            <a:endParaRPr lang="fr-CA" dirty="0" smtClean="0">
              <a:latin typeface="Rockwell" charset="0"/>
              <a:cs typeface="+mn-cs"/>
            </a:endParaRPr>
          </a:p>
          <a:p>
            <a:pPr eaLnBrk="1" hangingPunct="1">
              <a:defRPr/>
            </a:pPr>
            <a:r>
              <a:rPr lang="fr-CA" dirty="0">
                <a:latin typeface="Rockwell" charset="0"/>
              </a:rPr>
              <a:t>W</a:t>
            </a:r>
            <a:r>
              <a:rPr lang="fr-CA" dirty="0" smtClean="0">
                <a:latin typeface="Rockwell" charset="0"/>
                <a:cs typeface="+mn-cs"/>
              </a:rPr>
              <a:t> – </a:t>
            </a:r>
            <a:r>
              <a:rPr lang="fr-CA" dirty="0" err="1" smtClean="0">
                <a:latin typeface="Rockwell" charset="0"/>
                <a:cs typeface="+mn-cs"/>
              </a:rPr>
              <a:t>what</a:t>
            </a:r>
            <a:r>
              <a:rPr lang="fr-CA" dirty="0" smtClean="0">
                <a:latin typeface="Rockwell" charset="0"/>
                <a:cs typeface="+mn-cs"/>
              </a:rPr>
              <a:t> do </a:t>
            </a:r>
            <a:r>
              <a:rPr lang="fr-CA" dirty="0" err="1" smtClean="0">
                <a:latin typeface="Rockwell" charset="0"/>
                <a:cs typeface="+mn-cs"/>
              </a:rPr>
              <a:t>we</a:t>
            </a:r>
            <a:r>
              <a:rPr lang="fr-CA" dirty="0" smtClean="0">
                <a:latin typeface="Rockwell" charset="0"/>
                <a:cs typeface="+mn-cs"/>
              </a:rPr>
              <a:t> </a:t>
            </a:r>
            <a:r>
              <a:rPr lang="fr-CA" dirty="0" err="1" smtClean="0">
                <a:latin typeface="Rockwell" charset="0"/>
                <a:cs typeface="+mn-cs"/>
              </a:rPr>
              <a:t>want</a:t>
            </a:r>
            <a:r>
              <a:rPr lang="fr-CA" dirty="0" smtClean="0">
                <a:latin typeface="Rockwell" charset="0"/>
                <a:cs typeface="+mn-cs"/>
              </a:rPr>
              <a:t> to know</a:t>
            </a:r>
          </a:p>
          <a:p>
            <a:pPr eaLnBrk="1" hangingPunct="1">
              <a:buFont typeface="Wingdings" charset="0"/>
              <a:buNone/>
              <a:defRPr/>
            </a:pPr>
            <a:endParaRPr lang="fr-CA" dirty="0" smtClean="0">
              <a:latin typeface="Rockwell" charset="0"/>
              <a:cs typeface="+mn-cs"/>
            </a:endParaRPr>
          </a:p>
          <a:p>
            <a:pPr eaLnBrk="1" hangingPunct="1">
              <a:defRPr/>
            </a:pPr>
            <a:r>
              <a:rPr lang="fr-CA" dirty="0" smtClean="0">
                <a:latin typeface="Rockwell" charset="0"/>
                <a:cs typeface="+mn-cs"/>
              </a:rPr>
              <a:t> L  - </a:t>
            </a:r>
            <a:r>
              <a:rPr lang="fr-CA" dirty="0" err="1" smtClean="0">
                <a:latin typeface="Rockwell" charset="0"/>
                <a:cs typeface="+mn-cs"/>
              </a:rPr>
              <a:t>what</a:t>
            </a:r>
            <a:r>
              <a:rPr lang="fr-CA" dirty="0" smtClean="0">
                <a:latin typeface="Rockwell" charset="0"/>
                <a:cs typeface="+mn-cs"/>
              </a:rPr>
              <a:t> have </a:t>
            </a:r>
            <a:r>
              <a:rPr lang="fr-CA" dirty="0" err="1" smtClean="0">
                <a:latin typeface="Rockwell" charset="0"/>
                <a:cs typeface="+mn-cs"/>
              </a:rPr>
              <a:t>we</a:t>
            </a:r>
            <a:r>
              <a:rPr lang="fr-CA" dirty="0" smtClean="0">
                <a:latin typeface="Rockwell" charset="0"/>
                <a:cs typeface="+mn-cs"/>
              </a:rPr>
              <a:t> </a:t>
            </a:r>
            <a:r>
              <a:rPr lang="fr-CA" dirty="0" err="1" smtClean="0">
                <a:latin typeface="Rockwell" charset="0"/>
                <a:cs typeface="+mn-cs"/>
              </a:rPr>
              <a:t>learned</a:t>
            </a:r>
            <a:r>
              <a:rPr lang="fr-CA" dirty="0" smtClean="0">
                <a:latin typeface="Rockwell" charset="0"/>
                <a:cs typeface="+mn-cs"/>
              </a:rPr>
              <a:t> </a:t>
            </a:r>
            <a:endParaRPr lang="fr-FR" dirty="0" smtClean="0">
              <a:latin typeface="Rockwel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5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Fairy </a:t>
            </a:r>
            <a:r>
              <a:rPr lang="en-US" dirty="0" smtClean="0">
                <a:cs typeface="+mj-cs"/>
              </a:rPr>
              <a:t>tales </a:t>
            </a:r>
            <a:r>
              <a:rPr lang="en-US" dirty="0" smtClean="0">
                <a:cs typeface="+mj-cs"/>
              </a:rPr>
              <a:t>you may know</a:t>
            </a:r>
            <a:endParaRPr lang="fr-FR" dirty="0" smtClean="0">
              <a:cs typeface="+mj-cs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The Princess and the Pea</a:t>
            </a:r>
            <a:br>
              <a:rPr lang="en-US" dirty="0" smtClean="0">
                <a:latin typeface="Tempus Sans ITC" charset="0"/>
                <a:cs typeface="+mn-cs"/>
              </a:rPr>
            </a:br>
            <a:endParaRPr lang="en-US" dirty="0" smtClean="0">
              <a:latin typeface="Tempus Sans ITC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Beauty and the Beast</a:t>
            </a:r>
            <a:br>
              <a:rPr lang="en-US" dirty="0" smtClean="0">
                <a:latin typeface="Tempus Sans ITC" charset="0"/>
                <a:cs typeface="+mn-cs"/>
              </a:rPr>
            </a:br>
            <a:endParaRPr lang="en-US" dirty="0" smtClean="0">
              <a:latin typeface="Tempus Sans ITC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Alice in Wonderland</a:t>
            </a:r>
            <a:br>
              <a:rPr lang="en-US" dirty="0" smtClean="0">
                <a:latin typeface="Tempus Sans ITC" charset="0"/>
                <a:cs typeface="+mn-cs"/>
              </a:rPr>
            </a:br>
            <a:endParaRPr lang="en-US" dirty="0" smtClean="0">
              <a:latin typeface="Tempus Sans ITC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The Three Little Pigs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fr-FR" dirty="0" smtClean="0">
              <a:cs typeface="+mn-cs"/>
            </a:endParaRPr>
          </a:p>
        </p:txBody>
      </p:sp>
      <p:sp>
        <p:nvSpPr>
          <p:cNvPr id="1669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Snow White</a:t>
            </a:r>
          </a:p>
          <a:p>
            <a:pPr eaLnBrk="1" hangingPunct="1">
              <a:defRPr/>
            </a:pPr>
            <a:endParaRPr lang="en-US" dirty="0" smtClean="0">
              <a:latin typeface="Tempus Sans ITC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Pinocchio</a:t>
            </a:r>
            <a:br>
              <a:rPr lang="en-US" dirty="0" smtClean="0">
                <a:latin typeface="Tempus Sans ITC" charset="0"/>
                <a:cs typeface="+mn-cs"/>
              </a:rPr>
            </a:br>
            <a:endParaRPr lang="en-US" dirty="0" smtClean="0">
              <a:latin typeface="Tempus Sans ITC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Tempus Sans ITC" charset="0"/>
                <a:cs typeface="+mn-cs"/>
              </a:rPr>
              <a:t>Cinderella</a:t>
            </a:r>
          </a:p>
          <a:p>
            <a:pPr eaLnBrk="1" hangingPunct="1">
              <a:defRPr/>
            </a:pPr>
            <a:endParaRPr lang="fr-FR" dirty="0" smtClean="0">
              <a:latin typeface="Tempus Sans IT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2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Collections</a:t>
            </a:r>
            <a:endParaRPr lang="fr-FR" smtClean="0">
              <a:cs typeface="+mj-cs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Aesop </a:t>
            </a:r>
            <a:r>
              <a:rPr lang="en-US" sz="2800" i="1" dirty="0" smtClean="0">
                <a:cs typeface="+mn-cs"/>
              </a:rPr>
              <a:t>(Fables)</a:t>
            </a:r>
            <a:r>
              <a:rPr lang="fr-FR" sz="2800" i="1" dirty="0" smtClean="0">
                <a:cs typeface="+mn-cs"/>
              </a:rPr>
              <a:t> </a:t>
            </a:r>
          </a:p>
          <a:p>
            <a:pPr eaLnBrk="1" hangingPunct="1">
              <a:defRPr/>
            </a:pPr>
            <a:r>
              <a:rPr lang="fr-FR" sz="2800" dirty="0" smtClean="0">
                <a:cs typeface="+mn-cs"/>
              </a:rPr>
              <a:t>Hans Christian Andersen </a:t>
            </a:r>
            <a:r>
              <a:rPr lang="fr-FR" sz="2800" i="1" dirty="0" smtClean="0">
                <a:cs typeface="+mn-cs"/>
              </a:rPr>
              <a:t>(</a:t>
            </a:r>
            <a:r>
              <a:rPr lang="fr-FR" sz="2800" i="1" dirty="0" err="1" smtClean="0">
                <a:cs typeface="+mn-cs"/>
              </a:rPr>
              <a:t>Fairy</a:t>
            </a:r>
            <a:r>
              <a:rPr lang="fr-FR" sz="2800" i="1" dirty="0" smtClean="0">
                <a:cs typeface="+mn-cs"/>
              </a:rPr>
              <a:t> Tales- </a:t>
            </a:r>
            <a:r>
              <a:rPr lang="fr-FR" sz="2800" dirty="0" smtClean="0">
                <a:cs typeface="+mn-cs"/>
              </a:rPr>
              <a:t>Danemark)</a:t>
            </a:r>
          </a:p>
          <a:p>
            <a:pPr>
              <a:defRPr/>
            </a:pPr>
            <a:r>
              <a:rPr lang="fr-FR" sz="2800" dirty="0" smtClean="0">
                <a:cs typeface="+mn-cs"/>
              </a:rPr>
              <a:t>Jacob and Wilhelm Grimm </a:t>
            </a:r>
            <a:r>
              <a:rPr lang="fr-FR" sz="2800" i="1" dirty="0"/>
              <a:t>(</a:t>
            </a:r>
            <a:r>
              <a:rPr lang="fr-FR" sz="2800" i="1" dirty="0" err="1"/>
              <a:t>Fairy</a:t>
            </a:r>
            <a:r>
              <a:rPr lang="fr-FR" sz="2800" i="1" dirty="0"/>
              <a:t> </a:t>
            </a:r>
            <a:r>
              <a:rPr lang="fr-FR" sz="2800" i="1" dirty="0" smtClean="0"/>
              <a:t>Tales - </a:t>
            </a:r>
            <a:r>
              <a:rPr lang="fr-FR" sz="2800" dirty="0" smtClean="0">
                <a:cs typeface="+mn-cs"/>
              </a:rPr>
              <a:t>Germany)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Charles Perrault </a:t>
            </a:r>
            <a:r>
              <a:rPr lang="en-US" sz="2800" i="1" dirty="0" smtClean="0">
                <a:cs typeface="+mn-cs"/>
              </a:rPr>
              <a:t>(</a:t>
            </a:r>
            <a:r>
              <a:rPr lang="fr-FR" sz="2800" i="1" dirty="0" err="1" smtClean="0">
                <a:cs typeface="+mn-cs"/>
              </a:rPr>
              <a:t>Fairy</a:t>
            </a:r>
            <a:r>
              <a:rPr lang="fr-FR" sz="2800" i="1" dirty="0" smtClean="0">
                <a:cs typeface="+mn-cs"/>
              </a:rPr>
              <a:t> Tales</a:t>
            </a:r>
            <a:r>
              <a:rPr lang="en-US" sz="2800" i="1" dirty="0" smtClean="0">
                <a:cs typeface="+mn-cs"/>
              </a:rPr>
              <a:t>)- </a:t>
            </a:r>
            <a:r>
              <a:rPr lang="en-US" sz="2800" dirty="0" smtClean="0">
                <a:cs typeface="+mn-cs"/>
              </a:rPr>
              <a:t>France)</a:t>
            </a:r>
            <a:endParaRPr lang="fr-FR" sz="2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2800" dirty="0" smtClean="0">
                <a:cs typeface="+mn-cs"/>
              </a:rPr>
              <a:t>Lewis Carroll- </a:t>
            </a:r>
            <a:r>
              <a:rPr lang="fr-FR" sz="2800" dirty="0" err="1" smtClean="0">
                <a:cs typeface="+mn-cs"/>
              </a:rPr>
              <a:t>England</a:t>
            </a:r>
            <a:endParaRPr lang="fr-FR" sz="2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2800" dirty="0" smtClean="0">
                <a:cs typeface="+mn-cs"/>
              </a:rPr>
              <a:t>Carlo </a:t>
            </a:r>
            <a:r>
              <a:rPr lang="fr-FR" sz="2800" dirty="0" err="1" smtClean="0">
                <a:cs typeface="+mn-cs"/>
              </a:rPr>
              <a:t>Collodi</a:t>
            </a:r>
            <a:r>
              <a:rPr lang="fr-FR" sz="2800" dirty="0" smtClean="0">
                <a:cs typeface="+mn-cs"/>
              </a:rPr>
              <a:t>- </a:t>
            </a:r>
            <a:r>
              <a:rPr lang="fr-FR" sz="2800" dirty="0" err="1" smtClean="0">
                <a:cs typeface="+mn-cs"/>
              </a:rPr>
              <a:t>Italy</a:t>
            </a:r>
            <a:endParaRPr lang="fr-FR" sz="2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2800" dirty="0" err="1" smtClean="0">
                <a:cs typeface="+mn-cs"/>
              </a:rPr>
              <a:t>Mother</a:t>
            </a:r>
            <a:r>
              <a:rPr lang="fr-FR" sz="2800" dirty="0" smtClean="0">
                <a:cs typeface="+mn-cs"/>
              </a:rPr>
              <a:t> </a:t>
            </a:r>
            <a:r>
              <a:rPr lang="fr-FR" sz="2800" dirty="0" err="1" smtClean="0">
                <a:cs typeface="+mn-cs"/>
              </a:rPr>
              <a:t>Goose</a:t>
            </a:r>
            <a:r>
              <a:rPr lang="fr-FR" sz="2800" dirty="0" smtClean="0">
                <a:cs typeface="+mn-cs"/>
              </a:rPr>
              <a:t> </a:t>
            </a:r>
            <a:r>
              <a:rPr lang="fr-FR" sz="2800" i="1" dirty="0" smtClean="0">
                <a:cs typeface="+mn-cs"/>
              </a:rPr>
              <a:t>(</a:t>
            </a:r>
            <a:r>
              <a:rPr lang="fr-FR" sz="2800" i="1" dirty="0" err="1" smtClean="0">
                <a:cs typeface="+mn-cs"/>
              </a:rPr>
              <a:t>Rhymes</a:t>
            </a:r>
            <a:r>
              <a:rPr lang="fr-FR" sz="2800" i="1" dirty="0" smtClean="0">
                <a:cs typeface="+mn-cs"/>
              </a:rPr>
              <a:t>)</a:t>
            </a:r>
            <a:r>
              <a:rPr lang="fr-FR" sz="2800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endParaRPr lang="fr-FR" sz="2800" dirty="0" smtClean="0">
              <a:cs typeface="+mn-cs"/>
            </a:endParaRPr>
          </a:p>
          <a:p>
            <a:pPr eaLnBrk="1" hangingPunct="1">
              <a:defRPr/>
            </a:pPr>
            <a:endParaRPr lang="fr-FR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58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709332"/>
            <a:ext cx="9144000" cy="24500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4000" dirty="0" smtClean="0">
                <a:cs typeface="+mn-cs"/>
              </a:rPr>
              <a:t>Where do fairy tales come from?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4000" dirty="0" smtClean="0">
                <a:cs typeface="+mn-cs"/>
              </a:rPr>
              <a:t>  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4000" dirty="0" smtClean="0">
                <a:cs typeface="+mn-cs"/>
              </a:rPr>
              <a:t>What is their origin?</a:t>
            </a:r>
            <a:endParaRPr lang="fr-FR" sz="4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9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40690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5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Little Red </a:t>
            </a:r>
            <a:r>
              <a:rPr lang="en-US" dirty="0"/>
              <a:t>R</a:t>
            </a:r>
            <a:r>
              <a:rPr lang="en-US" dirty="0" smtClean="0">
                <a:cs typeface="+mj-cs"/>
              </a:rPr>
              <a:t>iding Hood</a:t>
            </a:r>
            <a:endParaRPr lang="fr-FR" dirty="0" smtClean="0">
              <a:cs typeface="+mj-cs"/>
            </a:endParaRP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366077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486727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3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3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76250"/>
            <a:ext cx="4618037" cy="5581650"/>
          </a:xfrm>
        </p:spPr>
      </p:pic>
    </p:spTree>
    <p:extLst>
      <p:ext uri="{BB962C8B-B14F-4D97-AF65-F5344CB8AC3E}">
        <p14:creationId xmlns:p14="http://schemas.microsoft.com/office/powerpoint/2010/main" val="186568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361</TotalTime>
  <Words>260</Words>
  <Application>Microsoft Macintosh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Genesis</vt:lpstr>
      <vt:lpstr>The Fairy Tale</vt:lpstr>
      <vt:lpstr>KWL</vt:lpstr>
      <vt:lpstr>Fairy tales you may know</vt:lpstr>
      <vt:lpstr>Collections</vt:lpstr>
      <vt:lpstr>PowerPoint Presentation</vt:lpstr>
      <vt:lpstr>PowerPoint Presentation</vt:lpstr>
      <vt:lpstr>Little Red Riding 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</vt:lpstr>
      <vt:lpstr>Symbolism</vt:lpstr>
      <vt:lpstr>Little Red Riding Hood</vt:lpstr>
      <vt:lpstr>PowerPoint Presentation</vt:lpstr>
      <vt:lpstr>PowerPoint Presentation</vt:lpstr>
      <vt:lpstr>L</vt:lpstr>
    </vt:vector>
  </TitlesOfParts>
  <Company>McKinnon 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McKinnon</dc:creator>
  <cp:lastModifiedBy>Angela McKinnon</cp:lastModifiedBy>
  <cp:revision>12</cp:revision>
  <dcterms:created xsi:type="dcterms:W3CDTF">2015-11-02T12:54:21Z</dcterms:created>
  <dcterms:modified xsi:type="dcterms:W3CDTF">2015-11-04T12:36:39Z</dcterms:modified>
</cp:coreProperties>
</file>