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050" autoAdjust="0"/>
  </p:normalViewPr>
  <p:slideViewPr>
    <p:cSldViewPr>
      <p:cViewPr varScale="1">
        <p:scale>
          <a:sx n="79" d="100"/>
          <a:sy n="79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EF932-D420-46A5-9499-4A8CE01096A0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15702-1D3E-4E45-A6BA-E0E25EC3147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6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sz="1200" dirty="0" smtClean="0"/>
              <a:t>(cet oiseau, cet honneur)</a:t>
            </a:r>
            <a:r>
              <a:rPr lang="fr-CA" sz="1200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ci = en premier</a:t>
            </a:r>
          </a:p>
          <a:p>
            <a:endParaRPr lang="fr-CA" dirty="0" smtClean="0"/>
          </a:p>
          <a:p>
            <a:r>
              <a:rPr lang="fr-CA" b="1" dirty="0" smtClean="0"/>
              <a:t>ci </a:t>
            </a:r>
            <a:r>
              <a:rPr lang="fr-CA" dirty="0" smtClean="0"/>
              <a:t>et </a:t>
            </a:r>
            <a:r>
              <a:rPr lang="fr-CA" b="1" dirty="0" smtClean="0"/>
              <a:t>là</a:t>
            </a:r>
            <a:r>
              <a:rPr lang="fr-CA" dirty="0" smtClean="0"/>
              <a:t> sont réunis aux noms par un trait d’union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Ils ne s’emploient généralement pas seuls…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reprendre un sujet qui précède </a:t>
            </a:r>
          </a:p>
          <a:p>
            <a:endParaRPr lang="fr-CA" noProof="0" dirty="0" smtClean="0"/>
          </a:p>
          <a:p>
            <a:r>
              <a:rPr lang="fr-CA" noProof="0" dirty="0" smtClean="0"/>
              <a:t>pour</a:t>
            </a:r>
            <a:r>
              <a:rPr lang="fr-CA" baseline="0" noProof="0" dirty="0" smtClean="0"/>
              <a:t> annoncer un sujet </a:t>
            </a:r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noProof="0" dirty="0" smtClean="0"/>
              <a:t>pour reprendre</a:t>
            </a:r>
            <a:r>
              <a:rPr lang="fr-CA" baseline="0" noProof="0" dirty="0" smtClean="0"/>
              <a:t> un </a:t>
            </a:r>
            <a:r>
              <a:rPr lang="fr-CA" noProof="0" dirty="0" smtClean="0"/>
              <a:t>sujet qui précède (un nom, </a:t>
            </a:r>
            <a:r>
              <a:rPr lang="fr-CA" b="1" noProof="0" dirty="0" smtClean="0"/>
              <a:t>ceci</a:t>
            </a:r>
            <a:r>
              <a:rPr lang="fr-CA" noProof="0" dirty="0" smtClean="0"/>
              <a:t>, </a:t>
            </a:r>
            <a:r>
              <a:rPr lang="fr-CA" b="1" noProof="0" dirty="0" smtClean="0"/>
              <a:t>cela</a:t>
            </a:r>
            <a:r>
              <a:rPr lang="fr-CA" noProof="0" dirty="0" smtClean="0"/>
              <a:t> ou </a:t>
            </a:r>
            <a:r>
              <a:rPr lang="fr-CA" b="1" noProof="0" dirty="0" smtClean="0"/>
              <a:t>ça</a:t>
            </a:r>
            <a:r>
              <a:rPr lang="fr-CA" noProof="0" dirty="0" smtClean="0"/>
              <a:t>) ou une proposition</a:t>
            </a:r>
          </a:p>
          <a:p>
            <a:endParaRPr lang="fr-CA" noProof="0" dirty="0" smtClean="0"/>
          </a:p>
          <a:p>
            <a:r>
              <a:rPr lang="fr-CA" noProof="0" dirty="0" smtClean="0"/>
              <a:t>pour annoncer un sujet </a:t>
            </a:r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noProof="0" dirty="0" smtClean="0"/>
              <a:t>*</a:t>
            </a:r>
            <a:r>
              <a:rPr lang="fr-CA" baseline="0" noProof="0" dirty="0" smtClean="0"/>
              <a:t> </a:t>
            </a:r>
            <a:r>
              <a:rPr lang="fr-CA" noProof="0" dirty="0" smtClean="0"/>
              <a:t>Feuille</a:t>
            </a:r>
            <a:r>
              <a:rPr lang="fr-CA" baseline="0" noProof="0" dirty="0" smtClean="0"/>
              <a:t> de route </a:t>
            </a:r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5702-1D3E-4E45-A6BA-E0E25EC3147B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E2CD-1B96-4CDF-B048-41E8063CA07B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04A0-12E4-4935-B01E-101FF2F148E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Les déterminants démonstratifs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Français 11</a:t>
            </a: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/>
              <a:t>AVEC UN NOM DE NATIONALITÉ OU DE PROFESSION SANS ARTICLE, ON EMPLOIE </a:t>
            </a:r>
            <a:r>
              <a:rPr lang="fr-CA" sz="2200" b="1" dirty="0"/>
              <a:t>IL/ELLE</a:t>
            </a:r>
            <a:r>
              <a:rPr lang="fr-CA" sz="2200" dirty="0"/>
              <a:t> DEVANT </a:t>
            </a:r>
            <a:r>
              <a:rPr lang="fr-CA" sz="2200" b="1" dirty="0" smtClean="0"/>
              <a:t>ÊTRE.</a:t>
            </a:r>
            <a:endParaRPr lang="en-CA" sz="2200" dirty="0"/>
          </a:p>
          <a:p>
            <a:pPr lvl="1"/>
            <a:r>
              <a:rPr lang="fr-CA" sz="2000" dirty="0"/>
              <a:t>Elle est secrétaire.</a:t>
            </a:r>
            <a:endParaRPr lang="en-CA" sz="2000" dirty="0"/>
          </a:p>
          <a:p>
            <a:pPr lvl="1"/>
            <a:r>
              <a:rPr lang="fr-CA" sz="2000" dirty="0"/>
              <a:t>Il est Français. </a:t>
            </a:r>
            <a:endParaRPr lang="fr-CA" sz="2000" dirty="0" smtClean="0"/>
          </a:p>
          <a:p>
            <a:pPr lvl="1">
              <a:buNone/>
            </a:pPr>
            <a:endParaRPr lang="en-CA" sz="2000" dirty="0"/>
          </a:p>
          <a:p>
            <a:pPr lvl="1"/>
            <a:r>
              <a:rPr lang="fr-CA" sz="2000" dirty="0"/>
              <a:t>C’est une bonne secrétaire.</a:t>
            </a:r>
            <a:endParaRPr lang="en-CA" sz="2000" dirty="0"/>
          </a:p>
          <a:p>
            <a:pPr lvl="1"/>
            <a:r>
              <a:rPr lang="fr-CA" sz="2000" dirty="0"/>
              <a:t>C’est un </a:t>
            </a:r>
            <a:r>
              <a:rPr lang="fr-CA" sz="2000" dirty="0" smtClean="0"/>
              <a:t>Français.</a:t>
            </a:r>
            <a:endParaRPr lang="en-C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b="1" dirty="0"/>
              <a:t>Ce</a:t>
            </a:r>
            <a:r>
              <a:rPr lang="fr-CA" sz="2200" dirty="0"/>
              <a:t> est aussi employé comme sujet du verbe </a:t>
            </a:r>
            <a:r>
              <a:rPr lang="fr-CA" sz="2200" b="1" dirty="0"/>
              <a:t>être </a:t>
            </a:r>
            <a:r>
              <a:rPr lang="fr-CA" sz="2200" dirty="0" smtClean="0"/>
              <a:t>:</a:t>
            </a:r>
          </a:p>
          <a:p>
            <a:pPr lvl="1"/>
            <a:r>
              <a:rPr lang="fr-CA" sz="2000" dirty="0" smtClean="0"/>
              <a:t>Vous </a:t>
            </a:r>
            <a:r>
              <a:rPr lang="fr-CA" sz="2000" dirty="0"/>
              <a:t>être fatigué, c’est facile à voir</a:t>
            </a:r>
            <a:r>
              <a:rPr lang="fr-CA" sz="2000" dirty="0" smtClean="0"/>
              <a:t>.</a:t>
            </a:r>
          </a:p>
          <a:p>
            <a:pPr lvl="1"/>
            <a:r>
              <a:rPr lang="fr-CA" sz="2000" dirty="0" smtClean="0"/>
              <a:t>Si </a:t>
            </a:r>
            <a:r>
              <a:rPr lang="fr-CA" sz="2000" dirty="0"/>
              <a:t>tu avais pu venir, </a:t>
            </a:r>
            <a:r>
              <a:rPr lang="fr-CA" sz="2000" dirty="0" err="1"/>
              <a:t>ç’aurait</a:t>
            </a:r>
            <a:r>
              <a:rPr lang="fr-CA" sz="2000" dirty="0"/>
              <a:t> été amusant</a:t>
            </a:r>
            <a:r>
              <a:rPr lang="fr-CA" sz="2000" dirty="0" smtClean="0"/>
              <a:t>!</a:t>
            </a:r>
          </a:p>
          <a:p>
            <a:pPr lvl="1"/>
            <a:r>
              <a:rPr lang="fr-CA" sz="2000" dirty="0" smtClean="0"/>
              <a:t>Ce </a:t>
            </a:r>
            <a:r>
              <a:rPr lang="fr-CA" sz="2000" dirty="0"/>
              <a:t>serait bizarre, ça</a:t>
            </a:r>
            <a:r>
              <a:rPr lang="fr-CA" sz="2000" dirty="0" smtClean="0"/>
              <a:t>.</a:t>
            </a:r>
          </a:p>
          <a:p>
            <a:pPr lvl="1"/>
            <a:r>
              <a:rPr lang="fr-CA" sz="2000" dirty="0" smtClean="0"/>
              <a:t>C’est </a:t>
            </a:r>
            <a:r>
              <a:rPr lang="fr-CA" sz="2000" dirty="0"/>
              <a:t>intéressant de visiter des musées. </a:t>
            </a:r>
            <a:endParaRPr lang="fr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Quand </a:t>
            </a:r>
            <a:r>
              <a:rPr lang="fr-CA" sz="2200" dirty="0"/>
              <a:t>le nom qui suit le verbe </a:t>
            </a:r>
            <a:r>
              <a:rPr lang="fr-CA" sz="2200" b="1" dirty="0"/>
              <a:t>être</a:t>
            </a:r>
            <a:r>
              <a:rPr lang="fr-CA" sz="2200" dirty="0"/>
              <a:t> est pluriel, on emploie </a:t>
            </a:r>
            <a:r>
              <a:rPr lang="fr-CA" sz="2200" b="1" dirty="0"/>
              <a:t>ce sont</a:t>
            </a:r>
            <a:r>
              <a:rPr lang="fr-CA" sz="2200" dirty="0"/>
              <a:t>. </a:t>
            </a:r>
            <a:endParaRPr lang="en-CA" sz="2200" dirty="0"/>
          </a:p>
          <a:p>
            <a:pPr lvl="1"/>
            <a:r>
              <a:rPr lang="fr-CA" sz="2000" dirty="0"/>
              <a:t>Exemple : Ce sont des gens sympathiques</a:t>
            </a:r>
            <a:r>
              <a:rPr lang="fr-CA" sz="2000" dirty="0" smtClean="0"/>
              <a:t>.</a:t>
            </a:r>
          </a:p>
          <a:p>
            <a:pPr lvl="1">
              <a:buNone/>
            </a:pPr>
            <a:endParaRPr lang="en-CA" sz="2000" dirty="0"/>
          </a:p>
          <a:p>
            <a:r>
              <a:rPr lang="fr-CA" sz="2200" dirty="0" smtClean="0"/>
              <a:t>Devant </a:t>
            </a:r>
            <a:r>
              <a:rPr lang="fr-CA" sz="2200" dirty="0"/>
              <a:t>une énumération, on emploie </a:t>
            </a:r>
            <a:r>
              <a:rPr lang="fr-CA" sz="2200" b="1" dirty="0"/>
              <a:t>ce sont</a:t>
            </a:r>
            <a:r>
              <a:rPr lang="fr-CA" sz="2200" dirty="0"/>
              <a:t>.</a:t>
            </a:r>
            <a:endParaRPr lang="en-CA" sz="2200" dirty="0"/>
          </a:p>
          <a:p>
            <a:pPr lvl="1"/>
            <a:r>
              <a:rPr lang="fr-CA" sz="2000" dirty="0"/>
              <a:t>Exemple : Voilà des fruits ; ce sont des mangues et des bananes. </a:t>
            </a:r>
            <a:endParaRPr lang="en-CA" sz="20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/>
              <a:t>Formes composées : ceci, cela (ça</a:t>
            </a:r>
            <a:r>
              <a:rPr lang="fr-CA" sz="2200" dirty="0" smtClean="0"/>
              <a:t>)</a:t>
            </a:r>
          </a:p>
          <a:p>
            <a:pPr>
              <a:buNone/>
            </a:pPr>
            <a:endParaRPr lang="en-CA" sz="2200" dirty="0"/>
          </a:p>
          <a:p>
            <a:r>
              <a:rPr lang="fr-CA" sz="2200" dirty="0"/>
              <a:t>Ce sont des pronoms neutres. Ils sont formés de </a:t>
            </a:r>
            <a:r>
              <a:rPr lang="fr-CA" sz="2200" b="1" dirty="0"/>
              <a:t>ce + ci</a:t>
            </a:r>
            <a:r>
              <a:rPr lang="fr-CA" sz="2200" b="1" i="1" dirty="0"/>
              <a:t> </a:t>
            </a:r>
            <a:r>
              <a:rPr lang="fr-CA" sz="2200" dirty="0"/>
              <a:t>et </a:t>
            </a:r>
            <a:r>
              <a:rPr lang="fr-CA" sz="2200" b="1" dirty="0"/>
              <a:t>ce + là</a:t>
            </a:r>
            <a:r>
              <a:rPr lang="fr-CA" sz="2200" dirty="0"/>
              <a:t> (sans accent). </a:t>
            </a:r>
            <a:endParaRPr lang="fr-CA" sz="2200" dirty="0" smtClean="0"/>
          </a:p>
          <a:p>
            <a:endParaRPr lang="fr-CA" sz="2200" dirty="0"/>
          </a:p>
          <a:p>
            <a:r>
              <a:rPr lang="fr-CA" sz="2200" dirty="0" smtClean="0"/>
              <a:t>Ils </a:t>
            </a:r>
            <a:r>
              <a:rPr lang="fr-CA" sz="2200" dirty="0"/>
              <a:t>se rapportent à des idées </a:t>
            </a:r>
            <a:r>
              <a:rPr lang="fr-CA" sz="2200" dirty="0" smtClean="0"/>
              <a:t>ou des </a:t>
            </a:r>
            <a:r>
              <a:rPr lang="fr-CA" sz="2200" dirty="0"/>
              <a:t>faits.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200" b="1" dirty="0"/>
              <a:t>C</a:t>
            </a:r>
            <a:r>
              <a:rPr lang="fr-CA" sz="2200" b="1" dirty="0" smtClean="0"/>
              <a:t>eci </a:t>
            </a:r>
            <a:r>
              <a:rPr lang="fr-CA" sz="2200" dirty="0"/>
              <a:t>s’applique à une chose plus proche et </a:t>
            </a:r>
            <a:r>
              <a:rPr lang="fr-CA" sz="2200" b="1" dirty="0"/>
              <a:t>cela </a:t>
            </a:r>
            <a:r>
              <a:rPr lang="fr-CA" sz="2200" dirty="0"/>
              <a:t>s’applique à une chose plus </a:t>
            </a:r>
            <a:r>
              <a:rPr lang="fr-CA" sz="2200" dirty="0" smtClean="0"/>
              <a:t>éloignée.</a:t>
            </a:r>
          </a:p>
          <a:p>
            <a:pPr lvl="1"/>
            <a:r>
              <a:rPr lang="fr-CA" sz="2000" dirty="0"/>
              <a:t>I</a:t>
            </a:r>
            <a:r>
              <a:rPr lang="fr-CA" sz="2000" dirty="0" smtClean="0"/>
              <a:t>ls </a:t>
            </a:r>
            <a:r>
              <a:rPr lang="fr-CA" sz="2000" dirty="0"/>
              <a:t>sont employés pour contraster deux choses ou deux groupes de choses. </a:t>
            </a:r>
            <a:endParaRPr lang="en-CA" sz="2000" dirty="0"/>
          </a:p>
          <a:p>
            <a:pPr lvl="2"/>
            <a:r>
              <a:rPr lang="fr-CA" sz="2000" dirty="0"/>
              <a:t>Ceci est bien, mais cela est mal. (« This, </a:t>
            </a:r>
            <a:r>
              <a:rPr lang="fr-CA" sz="2000" dirty="0" err="1"/>
              <a:t>that</a:t>
            </a:r>
            <a:r>
              <a:rPr lang="fr-CA" sz="2000" dirty="0"/>
              <a:t> »)</a:t>
            </a:r>
            <a:endParaRPr lang="en-CA" sz="20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sz="2200" dirty="0"/>
              <a:t>Quand il s’agit d’une chose seulement, on emploie </a:t>
            </a:r>
            <a:r>
              <a:rPr lang="fr-CA" sz="2200" b="1" dirty="0" smtClean="0"/>
              <a:t>cela </a:t>
            </a:r>
            <a:r>
              <a:rPr lang="fr-CA" sz="2200" dirty="0" smtClean="0"/>
              <a:t>(ou </a:t>
            </a:r>
            <a:r>
              <a:rPr lang="fr-CA" sz="2200" b="1" dirty="0" smtClean="0"/>
              <a:t>ça </a:t>
            </a:r>
            <a:r>
              <a:rPr lang="fr-CA" sz="2200" dirty="0" smtClean="0"/>
              <a:t>dans le langage familier).</a:t>
            </a:r>
          </a:p>
          <a:p>
            <a:pPr lvl="1"/>
            <a:r>
              <a:rPr lang="fr-CA" sz="2000" dirty="0" smtClean="0"/>
              <a:t>Cela n’est pas juste.</a:t>
            </a:r>
          </a:p>
          <a:p>
            <a:pPr lvl="1"/>
            <a:r>
              <a:rPr lang="fr-CA" sz="2000" dirty="0" smtClean="0"/>
              <a:t>Comment ça va? </a:t>
            </a:r>
          </a:p>
          <a:p>
            <a:pPr lvl="1"/>
            <a:endParaRPr lang="fr-CA" sz="2000" dirty="0" smtClean="0"/>
          </a:p>
          <a:p>
            <a:pPr lvl="0"/>
            <a:r>
              <a:rPr lang="fr-CA" sz="2200" b="1" dirty="0" smtClean="0"/>
              <a:t>Ceci </a:t>
            </a:r>
            <a:r>
              <a:rPr lang="fr-CA" sz="2200" dirty="0"/>
              <a:t>introduit les mots qui </a:t>
            </a:r>
            <a:r>
              <a:rPr lang="fr-CA" sz="2200" dirty="0" smtClean="0"/>
              <a:t>suivent.</a:t>
            </a:r>
          </a:p>
          <a:p>
            <a:pPr lvl="1"/>
            <a:r>
              <a:rPr lang="fr-CA" sz="2000" dirty="0" smtClean="0"/>
              <a:t>Dites-lui </a:t>
            </a:r>
            <a:r>
              <a:rPr lang="fr-CA" sz="2000" dirty="0"/>
              <a:t>ceci : il est toujours facile de donner des conseils</a:t>
            </a:r>
            <a:r>
              <a:rPr lang="fr-CA" sz="2000" dirty="0" smtClean="0"/>
              <a:t>.</a:t>
            </a:r>
          </a:p>
          <a:p>
            <a:pPr lvl="1"/>
            <a:endParaRPr lang="fr-CA" sz="2400" dirty="0" smtClean="0"/>
          </a:p>
          <a:p>
            <a:pPr lvl="0"/>
            <a:r>
              <a:rPr lang="fr-CA" sz="2200" b="1" dirty="0" smtClean="0"/>
              <a:t>Cela </a:t>
            </a:r>
            <a:r>
              <a:rPr lang="fr-CA" sz="2200" dirty="0" smtClean="0"/>
              <a:t>reprend </a:t>
            </a:r>
            <a:r>
              <a:rPr lang="fr-CA" sz="2200" dirty="0"/>
              <a:t>ce qui été dit </a:t>
            </a:r>
            <a:r>
              <a:rPr lang="fr-CA" sz="2200" dirty="0" smtClean="0"/>
              <a:t>avant. </a:t>
            </a:r>
          </a:p>
          <a:p>
            <a:pPr lvl="1"/>
            <a:r>
              <a:rPr lang="fr-CA" sz="2000" dirty="0" smtClean="0"/>
              <a:t>Il </a:t>
            </a:r>
            <a:r>
              <a:rPr lang="fr-CA" sz="2000" dirty="0"/>
              <a:t>est toujours facile de donner des conseils, dites-lui cela</a:t>
            </a:r>
            <a:r>
              <a:rPr lang="fr-CA" sz="2000" dirty="0" smtClean="0"/>
              <a:t>.</a:t>
            </a:r>
          </a:p>
          <a:p>
            <a:endParaRPr lang="en-CA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CA" sz="2200" b="1" dirty="0" smtClean="0"/>
              <a:t>Cela </a:t>
            </a:r>
            <a:r>
              <a:rPr lang="fr-CA" sz="2200" dirty="0" smtClean="0"/>
              <a:t>(</a:t>
            </a:r>
            <a:r>
              <a:rPr lang="fr-CA" sz="2200" b="1" dirty="0" smtClean="0"/>
              <a:t>ça</a:t>
            </a:r>
            <a:r>
              <a:rPr lang="fr-CA" sz="2200" dirty="0" smtClean="0"/>
              <a:t>)</a:t>
            </a:r>
            <a:r>
              <a:rPr lang="fr-CA" sz="2200" b="1" dirty="0" smtClean="0"/>
              <a:t> </a:t>
            </a:r>
            <a:r>
              <a:rPr lang="fr-CA" sz="2200" dirty="0" smtClean="0"/>
              <a:t>est </a:t>
            </a:r>
            <a:r>
              <a:rPr lang="fr-CA" sz="2200" dirty="0"/>
              <a:t>employé comme sujet d’un verbe autre que </a:t>
            </a:r>
            <a:r>
              <a:rPr lang="fr-CA" sz="2200" b="1" dirty="0"/>
              <a:t>être</a:t>
            </a:r>
            <a:r>
              <a:rPr lang="fr-CA" sz="2200" dirty="0"/>
              <a:t> </a:t>
            </a:r>
            <a:r>
              <a:rPr lang="fr-CA" sz="2200" dirty="0" smtClean="0"/>
              <a:t>ou </a:t>
            </a:r>
            <a:r>
              <a:rPr lang="fr-CA" sz="2200" dirty="0"/>
              <a:t>comme objet d’un verbe ou d’une préposition :</a:t>
            </a:r>
            <a:endParaRPr lang="en-CA" sz="2200" dirty="0"/>
          </a:p>
          <a:p>
            <a:pPr lvl="1"/>
            <a:r>
              <a:rPr lang="fr-CA" sz="2000" dirty="0" smtClean="0"/>
              <a:t>Les </a:t>
            </a:r>
            <a:r>
              <a:rPr lang="fr-CA" sz="2000" dirty="0"/>
              <a:t>nouvelles, ça intéresse tout le monde.</a:t>
            </a:r>
            <a:endParaRPr lang="en-CA" sz="2000" dirty="0"/>
          </a:p>
          <a:p>
            <a:pPr lvl="1"/>
            <a:r>
              <a:rPr lang="fr-CA" sz="2000" dirty="0"/>
              <a:t>Ne riez sans arrêt, je n’aime pas ça</a:t>
            </a:r>
            <a:r>
              <a:rPr lang="fr-CA" sz="2000" dirty="0" smtClean="0"/>
              <a:t>.</a:t>
            </a:r>
          </a:p>
          <a:p>
            <a:pPr lvl="1"/>
            <a:r>
              <a:rPr lang="fr-CA" sz="2000" dirty="0" smtClean="0"/>
              <a:t>Nous devrions d’abord aller le voir ; il faut commencer par ça. </a:t>
            </a:r>
            <a:endParaRPr lang="en-CA" sz="2000" dirty="0"/>
          </a:p>
          <a:p>
            <a:pPr lvl="1"/>
            <a:r>
              <a:rPr lang="fr-CA" sz="2000" dirty="0" smtClean="0"/>
              <a:t>Cela </a:t>
            </a:r>
            <a:r>
              <a:rPr lang="fr-CA" sz="2000" dirty="0"/>
              <a:t>me plaît que nous soyons d’accord sur ce point.</a:t>
            </a:r>
            <a:endParaRPr lang="en-CA" sz="2000" dirty="0"/>
          </a:p>
          <a:p>
            <a:pPr lvl="1"/>
            <a:r>
              <a:rPr lang="fr-CA" sz="2000" dirty="0"/>
              <a:t>Ça ne fait rien qu’il pleuve.</a:t>
            </a:r>
            <a:endParaRPr lang="en-CA" sz="2000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Activités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Créez 3 activités (1 activité pour chaque catégorie).</a:t>
            </a:r>
          </a:p>
          <a:p>
            <a:endParaRPr lang="fr-CA" sz="2800" dirty="0" smtClean="0"/>
          </a:p>
          <a:p>
            <a:r>
              <a:rPr lang="fr-CA" sz="2800" dirty="0" smtClean="0"/>
              <a:t>Vous devez inventer 10 questions à répondre pour chaque catégorie. </a:t>
            </a:r>
          </a:p>
          <a:p>
            <a:endParaRPr lang="fr-CA" sz="2800" dirty="0" smtClean="0"/>
          </a:p>
          <a:p>
            <a:r>
              <a:rPr lang="fr-CA" sz="2800" dirty="0" smtClean="0"/>
              <a:t>Vous devez répondre à vos questions. </a:t>
            </a:r>
            <a:endParaRPr lang="fr-CA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adjectifs démonstratifs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 smtClean="0"/>
              <a:t>Formes simples = ce, cet, cette, ces</a:t>
            </a:r>
          </a:p>
          <a:p>
            <a:endParaRPr lang="fr-CA" sz="2200" dirty="0" smtClean="0"/>
          </a:p>
          <a:p>
            <a:r>
              <a:rPr lang="fr-CA" sz="2200" dirty="0" smtClean="0"/>
              <a:t>Ils s’accordent </a:t>
            </a:r>
            <a:r>
              <a:rPr lang="fr-CA" sz="2200" dirty="0"/>
              <a:t>en genre et en nombre avec le nom qu’il modifie et sur lequel il attire l’attention</a:t>
            </a:r>
            <a:r>
              <a:rPr lang="fr-CA" sz="2200" dirty="0" smtClean="0"/>
              <a:t>.</a:t>
            </a:r>
          </a:p>
          <a:p>
            <a:endParaRPr lang="fr-CA" sz="2200" dirty="0" smtClean="0"/>
          </a:p>
          <a:p>
            <a:r>
              <a:rPr lang="fr-CA" sz="2200" dirty="0" smtClean="0"/>
              <a:t>Cet </a:t>
            </a:r>
            <a:r>
              <a:rPr lang="fr-CA" sz="2200" dirty="0"/>
              <a:t>= deuxième forme du masculin </a:t>
            </a:r>
            <a:r>
              <a:rPr lang="fr-CA" sz="2200" dirty="0" smtClean="0"/>
              <a:t>singulier</a:t>
            </a:r>
          </a:p>
          <a:p>
            <a:pPr lvl="1"/>
            <a:r>
              <a:rPr lang="fr-CA" sz="2000" dirty="0"/>
              <a:t>D</a:t>
            </a:r>
            <a:r>
              <a:rPr lang="fr-CA" sz="2000" dirty="0" smtClean="0"/>
              <a:t>evant </a:t>
            </a:r>
            <a:r>
              <a:rPr lang="fr-CA" sz="2000" dirty="0"/>
              <a:t>un nom qui </a:t>
            </a:r>
            <a:r>
              <a:rPr lang="fr-CA" sz="2000" dirty="0" smtClean="0"/>
              <a:t>commence </a:t>
            </a:r>
            <a:r>
              <a:rPr lang="fr-CA" sz="2000" dirty="0"/>
              <a:t>par une voyelle ou un h </a:t>
            </a:r>
            <a:r>
              <a:rPr lang="fr-CA" sz="2000" dirty="0" smtClean="0"/>
              <a:t>muet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adjectifs démonstratifs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/>
              <a:t>Formes composées = avec </a:t>
            </a:r>
            <a:r>
              <a:rPr lang="fr-CA" sz="2200" b="1" dirty="0"/>
              <a:t>ci </a:t>
            </a:r>
            <a:r>
              <a:rPr lang="fr-CA" sz="2200" dirty="0"/>
              <a:t> et </a:t>
            </a:r>
            <a:r>
              <a:rPr lang="fr-CA" sz="2200" b="1" dirty="0" smtClean="0"/>
              <a:t>là</a:t>
            </a:r>
          </a:p>
          <a:p>
            <a:endParaRPr lang="en-CA" sz="2200" dirty="0"/>
          </a:p>
          <a:p>
            <a:r>
              <a:rPr lang="fr-CA" sz="2200" dirty="0"/>
              <a:t>Quand on veut faire la distinction entre deux </a:t>
            </a:r>
            <a:r>
              <a:rPr lang="fr-CA" sz="2200" dirty="0" smtClean="0"/>
              <a:t>noms, </a:t>
            </a:r>
            <a:r>
              <a:rPr lang="fr-CA" sz="2200" dirty="0"/>
              <a:t>on ajoute </a:t>
            </a:r>
            <a:r>
              <a:rPr lang="fr-CA" sz="2200" b="1" dirty="0"/>
              <a:t>ci </a:t>
            </a:r>
            <a:r>
              <a:rPr lang="fr-CA" sz="2200" dirty="0"/>
              <a:t>après un des noms et </a:t>
            </a:r>
            <a:r>
              <a:rPr lang="fr-CA" sz="2200" b="1" dirty="0"/>
              <a:t>là</a:t>
            </a:r>
            <a:r>
              <a:rPr lang="fr-CA" sz="2200" dirty="0"/>
              <a:t> après </a:t>
            </a:r>
            <a:r>
              <a:rPr lang="fr-CA" sz="2200" dirty="0" smtClean="0"/>
              <a:t>l’autre. </a:t>
            </a:r>
          </a:p>
          <a:p>
            <a:endParaRPr lang="en-CA" sz="2200" dirty="0"/>
          </a:p>
          <a:p>
            <a:r>
              <a:rPr lang="fr-CA" sz="2200" dirty="0"/>
              <a:t>Exemple : Je voudrais essayer cette robe-ci, mais pas ce manteau-là</a:t>
            </a:r>
            <a:r>
              <a:rPr lang="fr-CA" sz="2200" dirty="0" smtClean="0"/>
              <a:t>.</a:t>
            </a:r>
          </a:p>
          <a:p>
            <a:pPr>
              <a:buNone/>
            </a:pPr>
            <a:r>
              <a:rPr lang="fr-CA" sz="2200" dirty="0" smtClean="0"/>
              <a:t> </a:t>
            </a:r>
            <a:endParaRPr lang="en-CA" sz="2200" dirty="0"/>
          </a:p>
          <a:p>
            <a:r>
              <a:rPr lang="fr-CA" sz="2200" b="1" dirty="0"/>
              <a:t>Ci </a:t>
            </a:r>
            <a:r>
              <a:rPr lang="fr-CA" sz="2200" dirty="0"/>
              <a:t>indique l’objet le plus proche et </a:t>
            </a:r>
            <a:r>
              <a:rPr lang="fr-CA" sz="2200" b="1" dirty="0"/>
              <a:t>là</a:t>
            </a:r>
            <a:r>
              <a:rPr lang="fr-CA" sz="2200" dirty="0"/>
              <a:t> indique l’objet le plus éloigné. 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/>
              <a:t>Formes simples = celui, celle, ceux, </a:t>
            </a:r>
            <a:r>
              <a:rPr lang="fr-CA" sz="2200" dirty="0" smtClean="0"/>
              <a:t>celles</a:t>
            </a:r>
          </a:p>
          <a:p>
            <a:endParaRPr lang="en-CA" sz="2200" dirty="0"/>
          </a:p>
          <a:p>
            <a:r>
              <a:rPr lang="fr-CA" sz="2200" dirty="0"/>
              <a:t>Ils s’accordent en genre et en nombre avec le nombre qu’ils remplacent</a:t>
            </a:r>
            <a:r>
              <a:rPr lang="fr-CA" sz="2200" dirty="0" smtClean="0"/>
              <a:t>.</a:t>
            </a:r>
          </a:p>
          <a:p>
            <a:pPr>
              <a:buNone/>
            </a:pPr>
            <a:r>
              <a:rPr lang="fr-CA" sz="2200" dirty="0" smtClean="0"/>
              <a:t> </a:t>
            </a:r>
          </a:p>
          <a:p>
            <a:r>
              <a:rPr lang="fr-CA" sz="2200" dirty="0"/>
              <a:t>I</a:t>
            </a:r>
            <a:r>
              <a:rPr lang="fr-CA" sz="2200" dirty="0" smtClean="0"/>
              <a:t>ls </a:t>
            </a:r>
            <a:r>
              <a:rPr lang="fr-CA" sz="2200" dirty="0"/>
              <a:t>sont suivis de :</a:t>
            </a:r>
            <a:endParaRPr lang="en-CA" sz="2200" dirty="0"/>
          </a:p>
          <a:p>
            <a:pPr lvl="1"/>
            <a:r>
              <a:rPr lang="fr-CA" sz="2000" dirty="0"/>
              <a:t>La préposition </a:t>
            </a:r>
            <a:r>
              <a:rPr lang="fr-CA" sz="2000" b="1" dirty="0"/>
              <a:t>de</a:t>
            </a:r>
            <a:r>
              <a:rPr lang="fr-CA" sz="2000" dirty="0"/>
              <a:t> pour marquer la possession</a:t>
            </a:r>
            <a:endParaRPr lang="en-CA" sz="2000" dirty="0"/>
          </a:p>
          <a:p>
            <a:pPr lvl="2"/>
            <a:r>
              <a:rPr lang="fr-CA" sz="2000" dirty="0"/>
              <a:t>Je préfère mon jardin à celui de mon </a:t>
            </a:r>
            <a:r>
              <a:rPr lang="fr-CA" sz="2000" dirty="0" smtClean="0"/>
              <a:t>voisin.</a:t>
            </a:r>
            <a:endParaRPr lang="en-CA" sz="2000" dirty="0"/>
          </a:p>
          <a:p>
            <a:pPr lvl="1"/>
            <a:r>
              <a:rPr lang="fr-CA" sz="2000" dirty="0"/>
              <a:t>Un pronom relatif (qui, que, dont, où, auquel)</a:t>
            </a:r>
            <a:endParaRPr lang="en-CA" sz="2000" dirty="0"/>
          </a:p>
          <a:p>
            <a:pPr lvl="2"/>
            <a:r>
              <a:rPr lang="fr-CA" sz="2000" dirty="0"/>
              <a:t>Il nommera ceux qui auront le mieux </a:t>
            </a:r>
            <a:r>
              <a:rPr lang="fr-CA" sz="2000" dirty="0" smtClean="0"/>
              <a:t>réussi.</a:t>
            </a:r>
            <a:endParaRPr lang="en-CA" sz="2000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dirty="0"/>
              <a:t>Formes composées = avec </a:t>
            </a:r>
            <a:r>
              <a:rPr lang="fr-CA" sz="2200" b="1" dirty="0"/>
              <a:t>ci </a:t>
            </a:r>
            <a:r>
              <a:rPr lang="fr-CA" sz="2200" dirty="0"/>
              <a:t>et </a:t>
            </a:r>
            <a:r>
              <a:rPr lang="fr-CA" sz="2200" b="1" dirty="0" smtClean="0"/>
              <a:t>là</a:t>
            </a:r>
            <a:endParaRPr lang="fr-CA" sz="2200" dirty="0" smtClean="0"/>
          </a:p>
          <a:p>
            <a:endParaRPr lang="fr-CA" sz="2200" dirty="0" smtClean="0"/>
          </a:p>
          <a:p>
            <a:r>
              <a:rPr lang="fr-CA" sz="2200" dirty="0" smtClean="0"/>
              <a:t>Pour faire la distinction entre deux pronoms démonstratifs, on </a:t>
            </a:r>
            <a:r>
              <a:rPr lang="fr-CA" sz="2200" dirty="0"/>
              <a:t>ajoute </a:t>
            </a:r>
            <a:r>
              <a:rPr lang="fr-CA" sz="2200" b="1" dirty="0"/>
              <a:t>ci </a:t>
            </a:r>
            <a:r>
              <a:rPr lang="fr-CA" sz="2200" dirty="0"/>
              <a:t>après un des pronoms et </a:t>
            </a:r>
            <a:r>
              <a:rPr lang="fr-CA" sz="2200" b="1" dirty="0"/>
              <a:t>là </a:t>
            </a:r>
            <a:r>
              <a:rPr lang="fr-CA" sz="2200" dirty="0"/>
              <a:t>après </a:t>
            </a:r>
            <a:r>
              <a:rPr lang="fr-CA" sz="2200" dirty="0" smtClean="0"/>
              <a:t>l’autre. </a:t>
            </a:r>
          </a:p>
          <a:p>
            <a:endParaRPr lang="fr-CA" sz="2200" dirty="0"/>
          </a:p>
          <a:p>
            <a:r>
              <a:rPr lang="fr-CA" sz="2200" dirty="0" smtClean="0"/>
              <a:t>Un pronom démonstratif composé remplace un adjectif démonstratif + nom. </a:t>
            </a:r>
          </a:p>
          <a:p>
            <a:pPr lvl="1"/>
            <a:r>
              <a:rPr lang="fr-CA" sz="2000" dirty="0" smtClean="0"/>
              <a:t>Je vais m’occuper de cette affaire-ci et vous vous occuperez de celle-là (de cette affaire-là).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variables 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200" dirty="0"/>
              <a:t>Celui-ci et </a:t>
            </a:r>
            <a:r>
              <a:rPr lang="fr-CA" sz="2200" dirty="0" smtClean="0"/>
              <a:t>celui-là = « the latter » et « the former »</a:t>
            </a:r>
          </a:p>
          <a:p>
            <a:pPr lvl="1"/>
            <a:r>
              <a:rPr lang="fr-CA" sz="2000" b="1" dirty="0" smtClean="0"/>
              <a:t>Ci </a:t>
            </a:r>
            <a:r>
              <a:rPr lang="fr-CA" sz="2000" dirty="0" smtClean="0"/>
              <a:t>= le mot le plus proche du pronom démonstratif</a:t>
            </a:r>
          </a:p>
          <a:p>
            <a:pPr lvl="1"/>
            <a:r>
              <a:rPr lang="fr-CA" sz="2000" b="1" dirty="0" smtClean="0"/>
              <a:t>Là </a:t>
            </a:r>
            <a:r>
              <a:rPr lang="fr-CA" sz="2000" dirty="0" smtClean="0"/>
              <a:t>= le mot le plus éloigné</a:t>
            </a:r>
            <a:endParaRPr lang="en-CA" sz="2000" dirty="0"/>
          </a:p>
          <a:p>
            <a:pPr lvl="2"/>
            <a:r>
              <a:rPr lang="fr-CA" sz="2000" dirty="0"/>
              <a:t>L’Élysée et la Maison-Blanche sont des demeures présidentielles ; celui-ci est à Washington, celle-là est à Paris.</a:t>
            </a:r>
            <a:endParaRPr lang="en-CA" sz="20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dirty="0"/>
              <a:t>Forme simple = ce (</a:t>
            </a:r>
            <a:r>
              <a:rPr lang="fr-CA" sz="2200" b="1" dirty="0"/>
              <a:t>c’ </a:t>
            </a:r>
            <a:r>
              <a:rPr lang="fr-CA" sz="2200" dirty="0"/>
              <a:t>devant </a:t>
            </a:r>
            <a:r>
              <a:rPr lang="fr-CA" sz="2200" b="1" dirty="0"/>
              <a:t>e</a:t>
            </a:r>
            <a:r>
              <a:rPr lang="fr-CA" sz="2200" dirty="0"/>
              <a:t> et </a:t>
            </a:r>
            <a:r>
              <a:rPr lang="fr-CA" sz="2200" b="1" dirty="0"/>
              <a:t>ç’ </a:t>
            </a:r>
            <a:r>
              <a:rPr lang="fr-CA" sz="2200" dirty="0"/>
              <a:t>devant </a:t>
            </a:r>
            <a:r>
              <a:rPr lang="fr-CA" sz="2200" b="1" dirty="0"/>
              <a:t>a</a:t>
            </a:r>
            <a:r>
              <a:rPr lang="fr-CA" sz="2200" dirty="0"/>
              <a:t>)</a:t>
            </a:r>
            <a:endParaRPr lang="en-CA" sz="2200" dirty="0"/>
          </a:p>
          <a:p>
            <a:endParaRPr lang="fr-CA" sz="2200" dirty="0" smtClean="0"/>
          </a:p>
          <a:p>
            <a:r>
              <a:rPr lang="fr-CA" sz="2200" dirty="0" smtClean="0"/>
              <a:t>C’est </a:t>
            </a:r>
            <a:r>
              <a:rPr lang="fr-CA" sz="2200" dirty="0"/>
              <a:t>un pronom neutre.</a:t>
            </a:r>
            <a:endParaRPr lang="en-CA" sz="22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200" b="1" dirty="0"/>
              <a:t>Ce</a:t>
            </a:r>
            <a:r>
              <a:rPr lang="fr-CA" sz="2200" dirty="0"/>
              <a:t> est employé comme sujet du verbe </a:t>
            </a:r>
            <a:r>
              <a:rPr lang="fr-CA" sz="2200" b="1" dirty="0"/>
              <a:t>être </a:t>
            </a:r>
            <a:r>
              <a:rPr lang="fr-CA" sz="2200" dirty="0"/>
              <a:t>quand ce verbe est suivi :</a:t>
            </a:r>
            <a:endParaRPr lang="en-CA" sz="2200" dirty="0"/>
          </a:p>
          <a:p>
            <a:pPr lvl="1"/>
            <a:r>
              <a:rPr lang="fr-CA" sz="2000" dirty="0"/>
              <a:t>d’un nom (ou nom + adjectif)</a:t>
            </a:r>
            <a:endParaRPr lang="en-CA" sz="2000" dirty="0"/>
          </a:p>
          <a:p>
            <a:pPr lvl="2"/>
            <a:r>
              <a:rPr lang="fr-CA" sz="2000" dirty="0"/>
              <a:t>C’est un mur.  //  C’est un grand </a:t>
            </a:r>
            <a:r>
              <a:rPr lang="fr-CA" sz="2000" dirty="0" smtClean="0"/>
              <a:t>mur. </a:t>
            </a:r>
            <a:endParaRPr lang="en-CA" sz="2000" dirty="0"/>
          </a:p>
          <a:p>
            <a:pPr lvl="1"/>
            <a:r>
              <a:rPr lang="fr-CA" sz="2000" dirty="0"/>
              <a:t>d’un nom propre</a:t>
            </a:r>
            <a:endParaRPr lang="en-CA" sz="2000" dirty="0"/>
          </a:p>
          <a:p>
            <a:pPr lvl="2"/>
            <a:r>
              <a:rPr lang="fr-CA" sz="2000" dirty="0"/>
              <a:t>C’est Mme Durand.</a:t>
            </a:r>
            <a:endParaRPr lang="en-CA" sz="2000" dirty="0"/>
          </a:p>
          <a:p>
            <a:pPr lvl="1"/>
            <a:r>
              <a:rPr lang="fr-CA" sz="2000" dirty="0"/>
              <a:t>d’un pronom placé directement après le verbe </a:t>
            </a:r>
            <a:r>
              <a:rPr lang="fr-CA" sz="2000" b="1" dirty="0"/>
              <a:t>être</a:t>
            </a:r>
            <a:endParaRPr lang="en-CA" sz="2000" dirty="0"/>
          </a:p>
          <a:p>
            <a:pPr lvl="2"/>
            <a:r>
              <a:rPr lang="fr-CA" sz="2000" dirty="0"/>
              <a:t>Est-ce vous, Nathalie?</a:t>
            </a:r>
            <a:endParaRPr lang="en-CA" sz="2000" dirty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pronoms démonstratifs invariables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200" b="1" dirty="0" smtClean="0"/>
              <a:t>Ce</a:t>
            </a:r>
            <a:r>
              <a:rPr lang="fr-CA" sz="2200" dirty="0" smtClean="0"/>
              <a:t> est aussi employé comme sujet du verbe </a:t>
            </a:r>
            <a:r>
              <a:rPr lang="fr-CA" sz="2200" b="1" dirty="0" smtClean="0"/>
              <a:t>être </a:t>
            </a:r>
            <a:r>
              <a:rPr lang="fr-CA" sz="2200" dirty="0" smtClean="0"/>
              <a:t>quand ce verbe est suivi :</a:t>
            </a:r>
            <a:endParaRPr lang="fr-CA" sz="2200" dirty="0"/>
          </a:p>
          <a:p>
            <a:pPr lvl="1"/>
            <a:r>
              <a:rPr lang="fr-CA" sz="2000" dirty="0" smtClean="0"/>
              <a:t>d’un superlatif</a:t>
            </a:r>
            <a:endParaRPr lang="en-CA" sz="2000" dirty="0" smtClean="0"/>
          </a:p>
          <a:p>
            <a:pPr lvl="2"/>
            <a:r>
              <a:rPr lang="fr-CA" sz="2000" dirty="0" smtClean="0"/>
              <a:t>C’est la plus jolie rose.</a:t>
            </a:r>
            <a:endParaRPr lang="en-CA" sz="2000" dirty="0"/>
          </a:p>
          <a:p>
            <a:pPr lvl="2"/>
            <a:endParaRPr lang="en-CA" sz="2200" dirty="0" smtClean="0"/>
          </a:p>
          <a:p>
            <a:r>
              <a:rPr lang="en-CA" sz="2200" dirty="0" smtClean="0"/>
              <a:t>Exception : </a:t>
            </a:r>
            <a:r>
              <a:rPr lang="fr-CA" sz="2200" dirty="0" smtClean="0"/>
              <a:t>quand on insiste sur le sujet. </a:t>
            </a:r>
            <a:endParaRPr lang="en-CA" sz="2200" dirty="0" smtClean="0"/>
          </a:p>
          <a:p>
            <a:pPr lvl="1"/>
            <a:r>
              <a:rPr lang="fr-CA" sz="2000" dirty="0" smtClean="0"/>
              <a:t>Il est le meilleur de tous.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557</Words>
  <Application>Microsoft Macintosh PowerPoint</Application>
  <PresentationFormat>On-screen Show (4:3)</PresentationFormat>
  <Paragraphs>131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Les déterminants démonstratifs</vt:lpstr>
      <vt:lpstr>Les adjectifs démonstratifs</vt:lpstr>
      <vt:lpstr>Les adjectifs démonstratifs</vt:lpstr>
      <vt:lpstr>Les pronoms démonstratifs variables</vt:lpstr>
      <vt:lpstr>Les pronoms démonstratifs variables</vt:lpstr>
      <vt:lpstr>Les pronoms démonstratifs variables 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Les pronoms démonstratifs invariables</vt:lpstr>
      <vt:lpstr>Activités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déterminants démonstratifs</dc:title>
  <dc:creator>Sarah Jane</dc:creator>
  <cp:lastModifiedBy>Angela McKinnon</cp:lastModifiedBy>
  <cp:revision>21</cp:revision>
  <dcterms:created xsi:type="dcterms:W3CDTF">2015-02-16T14:50:47Z</dcterms:created>
  <dcterms:modified xsi:type="dcterms:W3CDTF">2015-02-19T15:08:09Z</dcterms:modified>
</cp:coreProperties>
</file>