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47" autoAdjust="0"/>
  </p:normalViewPr>
  <p:slideViewPr>
    <p:cSldViewPr>
      <p:cViewPr varScale="1">
        <p:scale>
          <a:sx n="79" d="100"/>
          <a:sy n="79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137EB-8275-47AA-BB96-E8F43C4A5ACE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117C7-4D5D-4222-9682-E19DF08C562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58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117C7-4D5D-4222-9682-E19DF08C562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117C7-4D5D-4222-9682-E19DF08C562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117C7-4D5D-4222-9682-E19DF08C5620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829A72-D832-41D8-BB54-35A0FA08D087}" type="datetimeFigureOut">
              <a:rPr lang="en-US" smtClean="0"/>
              <a:pPr/>
              <a:t>2015-02-19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C9BC9A3-7504-49A2-8219-74D5CB61B9E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L’omission</a:t>
            </a:r>
            <a:r>
              <a:rPr lang="en-CA" dirty="0" smtClean="0"/>
              <a:t> de </a:t>
            </a:r>
            <a:r>
              <a:rPr lang="en-CA" dirty="0" err="1" smtClean="0"/>
              <a:t>l’article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Français 11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err="1" smtClean="0"/>
              <a:t>L’article</a:t>
            </a:r>
            <a:r>
              <a:rPr lang="en-CA" dirty="0" smtClean="0"/>
              <a:t> </a:t>
            </a:r>
            <a:r>
              <a:rPr lang="en-CA" dirty="0" err="1" smtClean="0"/>
              <a:t>n’est</a:t>
            </a:r>
            <a:r>
              <a:rPr lang="en-CA" dirty="0" smtClean="0"/>
              <a:t> pas </a:t>
            </a:r>
            <a:r>
              <a:rPr lang="en-CA" dirty="0" err="1" smtClean="0"/>
              <a:t>employé</a:t>
            </a:r>
            <a:r>
              <a:rPr lang="en-CA" dirty="0" smtClean="0"/>
              <a:t>…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000" dirty="0" smtClean="0"/>
              <a:t>Nous avons fait </a:t>
            </a:r>
            <a:r>
              <a:rPr lang="fr-CA" sz="2000" b="1" dirty="0" smtClean="0"/>
              <a:t>beaucoup de </a:t>
            </a:r>
            <a:r>
              <a:rPr lang="fr-CA" sz="2000" dirty="0" smtClean="0"/>
              <a:t>devoirs hier soir.</a:t>
            </a:r>
          </a:p>
          <a:p>
            <a:endParaRPr lang="en-CA" sz="2000" dirty="0" smtClean="0"/>
          </a:p>
          <a:p>
            <a:r>
              <a:rPr lang="fr-CA" sz="2000" dirty="0" smtClean="0"/>
              <a:t>Nous n’avons pas </a:t>
            </a:r>
            <a:r>
              <a:rPr lang="fr-CA" sz="2000" b="1" dirty="0" smtClean="0"/>
              <a:t>assez de </a:t>
            </a:r>
            <a:r>
              <a:rPr lang="fr-CA" sz="2000" dirty="0" smtClean="0"/>
              <a:t>temps.</a:t>
            </a:r>
          </a:p>
          <a:p>
            <a:pPr>
              <a:buNone/>
            </a:pPr>
            <a:endParaRPr lang="en-CA" sz="2000" dirty="0" smtClean="0"/>
          </a:p>
          <a:p>
            <a:r>
              <a:rPr lang="fr-CA" sz="2000" dirty="0" smtClean="0"/>
              <a:t>Tu veux </a:t>
            </a:r>
            <a:r>
              <a:rPr lang="fr-CA" sz="2000" b="1" dirty="0" smtClean="0"/>
              <a:t>une tasse de </a:t>
            </a:r>
            <a:r>
              <a:rPr lang="fr-CA" sz="2000" dirty="0" smtClean="0"/>
              <a:t>thé?</a:t>
            </a:r>
          </a:p>
          <a:p>
            <a:endParaRPr lang="en-CA" sz="2000" dirty="0" smtClean="0"/>
          </a:p>
          <a:p>
            <a:r>
              <a:rPr lang="fr-CA" sz="2000" dirty="0" smtClean="0"/>
              <a:t>Il a </a:t>
            </a:r>
            <a:r>
              <a:rPr lang="fr-CA" sz="2000" b="1" dirty="0" smtClean="0"/>
              <a:t>plusieurs</a:t>
            </a:r>
            <a:r>
              <a:rPr lang="fr-CA" sz="2000" dirty="0" smtClean="0"/>
              <a:t> bons amis.</a:t>
            </a:r>
          </a:p>
          <a:p>
            <a:endParaRPr lang="en-CA" sz="2000" dirty="0" smtClean="0"/>
          </a:p>
          <a:p>
            <a:r>
              <a:rPr lang="fr-CA" sz="2000" dirty="0" smtClean="0">
                <a:solidFill>
                  <a:srgbClr val="FF0000"/>
                </a:solidFill>
              </a:rPr>
              <a:t>On garde l’article dans les expressions « bien des », « la plupart des » et « encore du/de la/des ». </a:t>
            </a:r>
            <a:endParaRPr lang="en-CA" sz="2000" dirty="0" smtClean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Après les </a:t>
            </a:r>
            <a:r>
              <a:rPr lang="en-CA" dirty="0" err="1" smtClean="0"/>
              <a:t>mots</a:t>
            </a:r>
            <a:r>
              <a:rPr lang="en-CA" dirty="0" smtClean="0"/>
              <a:t> de </a:t>
            </a:r>
            <a:r>
              <a:rPr lang="en-CA" dirty="0" err="1" smtClean="0"/>
              <a:t>quantité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Quand on emploie des expressions de quantité, on emploie « de » et non pas « un », « une » ou « des ».</a:t>
            </a:r>
            <a:endParaRPr lang="en-CA" sz="2000" dirty="0" smtClean="0"/>
          </a:p>
          <a:p>
            <a:pPr lvl="1"/>
            <a:r>
              <a:rPr lang="fr-CA" sz="2000" dirty="0" smtClean="0"/>
              <a:t>Je mange </a:t>
            </a:r>
            <a:r>
              <a:rPr lang="fr-CA" sz="2000" b="1" dirty="0" smtClean="0"/>
              <a:t>beaucoup de </a:t>
            </a:r>
            <a:r>
              <a:rPr lang="fr-CA" sz="2000" dirty="0" smtClean="0"/>
              <a:t>fruits. </a:t>
            </a:r>
            <a:endParaRPr lang="en-CA" sz="2000" dirty="0" smtClean="0"/>
          </a:p>
          <a:p>
            <a:pPr lvl="1"/>
            <a:r>
              <a:rPr lang="fr-CA" sz="2000" dirty="0" smtClean="0"/>
              <a:t>Les enfants boivent </a:t>
            </a:r>
            <a:r>
              <a:rPr lang="fr-CA" sz="2000" b="1" dirty="0" smtClean="0"/>
              <a:t>trop de </a:t>
            </a:r>
            <a:r>
              <a:rPr lang="fr-CA" sz="2000" dirty="0" smtClean="0"/>
              <a:t>jus. 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Suite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/>
              <a:t>Un litre de lait</a:t>
            </a:r>
          </a:p>
          <a:p>
            <a:endParaRPr lang="en-CA" sz="2000" dirty="0" smtClean="0"/>
          </a:p>
          <a:p>
            <a:r>
              <a:rPr lang="fr-CA" sz="2000" dirty="0" smtClean="0"/>
              <a:t>Une boîte de soupe</a:t>
            </a:r>
          </a:p>
          <a:p>
            <a:endParaRPr lang="en-CA" sz="2000" dirty="0" smtClean="0"/>
          </a:p>
          <a:p>
            <a:r>
              <a:rPr lang="fr-CA" sz="2000" dirty="0" smtClean="0"/>
              <a:t>Une bouteille de vin</a:t>
            </a:r>
          </a:p>
          <a:p>
            <a:endParaRPr lang="en-CA" sz="2000" dirty="0" smtClean="0"/>
          </a:p>
          <a:p>
            <a:r>
              <a:rPr lang="fr-CA" sz="2000" dirty="0" smtClean="0"/>
              <a:t>Une tasse de café</a:t>
            </a:r>
          </a:p>
          <a:p>
            <a:endParaRPr lang="en-CA" sz="2000" dirty="0" smtClean="0"/>
          </a:p>
          <a:p>
            <a:r>
              <a:rPr lang="fr-CA" sz="2000" dirty="0" smtClean="0"/>
              <a:t>Un verre de jus</a:t>
            </a:r>
          </a:p>
          <a:p>
            <a:endParaRPr lang="en-CA" sz="2000" dirty="0" smtClean="0"/>
          </a:p>
          <a:p>
            <a:r>
              <a:rPr lang="fr-CA" sz="2000" dirty="0" smtClean="0"/>
              <a:t>Une dizaine de carottes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Expressions avec </a:t>
            </a:r>
            <a:r>
              <a:rPr lang="fr-CA" dirty="0" smtClean="0"/>
              <a:t>« de »</a:t>
            </a:r>
            <a:endParaRPr lang="en-C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857752" y="1428736"/>
            <a:ext cx="4041775" cy="45720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fr-CA" sz="2200" dirty="0" smtClean="0"/>
              <a:t>Une douzaine d’œufs</a:t>
            </a:r>
          </a:p>
          <a:p>
            <a:pPr>
              <a:lnSpc>
                <a:spcPct val="120000"/>
              </a:lnSpc>
            </a:pPr>
            <a:endParaRPr lang="en-CA" sz="2200" dirty="0" smtClean="0"/>
          </a:p>
          <a:p>
            <a:pPr>
              <a:lnSpc>
                <a:spcPct val="120000"/>
              </a:lnSpc>
            </a:pPr>
            <a:r>
              <a:rPr lang="fr-CA" sz="2200" dirty="0" smtClean="0"/>
              <a:t>Une tranche de pain</a:t>
            </a:r>
          </a:p>
          <a:p>
            <a:pPr>
              <a:lnSpc>
                <a:spcPct val="120000"/>
              </a:lnSpc>
            </a:pPr>
            <a:endParaRPr lang="en-CA" sz="2200" dirty="0" smtClean="0"/>
          </a:p>
          <a:p>
            <a:pPr>
              <a:lnSpc>
                <a:spcPct val="120000"/>
              </a:lnSpc>
            </a:pPr>
            <a:r>
              <a:rPr lang="fr-CA" sz="2200" dirty="0" smtClean="0"/>
              <a:t>Un morceau de fromage</a:t>
            </a:r>
          </a:p>
          <a:p>
            <a:pPr>
              <a:lnSpc>
                <a:spcPct val="120000"/>
              </a:lnSpc>
            </a:pPr>
            <a:endParaRPr lang="en-CA" sz="2200" dirty="0" smtClean="0"/>
          </a:p>
          <a:p>
            <a:pPr>
              <a:lnSpc>
                <a:spcPct val="120000"/>
              </a:lnSpc>
            </a:pPr>
            <a:r>
              <a:rPr lang="fr-CA" sz="2200" dirty="0" smtClean="0"/>
              <a:t>Un pot de confiture</a:t>
            </a:r>
          </a:p>
          <a:p>
            <a:pPr>
              <a:lnSpc>
                <a:spcPct val="120000"/>
              </a:lnSpc>
            </a:pPr>
            <a:endParaRPr lang="en-CA" sz="2200" dirty="0" smtClean="0"/>
          </a:p>
          <a:p>
            <a:pPr>
              <a:lnSpc>
                <a:spcPct val="120000"/>
              </a:lnSpc>
            </a:pPr>
            <a:r>
              <a:rPr lang="fr-CA" sz="2200" dirty="0" smtClean="0"/>
              <a:t>Un livre de beurre</a:t>
            </a:r>
          </a:p>
          <a:p>
            <a:pPr>
              <a:lnSpc>
                <a:spcPct val="120000"/>
              </a:lnSpc>
            </a:pPr>
            <a:endParaRPr lang="en-CA" sz="2200" dirty="0" smtClean="0"/>
          </a:p>
          <a:p>
            <a:pPr>
              <a:lnSpc>
                <a:spcPct val="120000"/>
              </a:lnSpc>
            </a:pPr>
            <a:r>
              <a:rPr lang="fr-CA" sz="2200" dirty="0" smtClean="0"/>
              <a:t>Un quart de …</a:t>
            </a:r>
          </a:p>
          <a:p>
            <a:pPr>
              <a:buNone/>
            </a:pPr>
            <a:r>
              <a:rPr lang="fr-CA" sz="2000" dirty="0" smtClean="0"/>
              <a:t> </a:t>
            </a:r>
            <a:endParaRPr lang="en-CA" sz="2000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Dans certaines expressions verbales suivies d’un nom pris dans le sens général (mais il faut l’article quand le nom est spécifique)</a:t>
            </a:r>
          </a:p>
          <a:p>
            <a:pPr lvl="1"/>
            <a:r>
              <a:rPr lang="fr-CA" sz="2000" b="1" dirty="0" smtClean="0"/>
              <a:t>AVOIR BESOIN DE</a:t>
            </a:r>
            <a:endParaRPr lang="en-CA" sz="2000" b="1" dirty="0" smtClean="0"/>
          </a:p>
          <a:p>
            <a:pPr lvl="2"/>
            <a:r>
              <a:rPr lang="fr-CA" sz="2000" dirty="0" smtClean="0"/>
              <a:t>J’ai besoin d’argent. // J’ai besoin de l’argent qui est dans la boîte.</a:t>
            </a:r>
          </a:p>
          <a:p>
            <a:pPr lvl="1"/>
            <a:r>
              <a:rPr lang="fr-CA" sz="2000" b="1" dirty="0" smtClean="0"/>
              <a:t>AVOIR ENVIE DE</a:t>
            </a:r>
            <a:endParaRPr lang="en-CA" sz="2000" b="1" dirty="0" smtClean="0"/>
          </a:p>
          <a:p>
            <a:pPr lvl="2"/>
            <a:r>
              <a:rPr lang="fr-CA" sz="2000" dirty="0" smtClean="0"/>
              <a:t>Il a envie de coca-cola. // Il a envie du café que vous lui offrez.  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certains</a:t>
            </a:r>
            <a:r>
              <a:rPr lang="en-CA" dirty="0" smtClean="0"/>
              <a:t> expressions </a:t>
            </a:r>
            <a:r>
              <a:rPr lang="en-CA" dirty="0" err="1" smtClean="0"/>
              <a:t>verbales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Après les expressions </a:t>
            </a:r>
            <a:r>
              <a:rPr lang="fr-CA" sz="2000" b="1" dirty="0" smtClean="0"/>
              <a:t>sans</a:t>
            </a:r>
            <a:r>
              <a:rPr lang="fr-CA" sz="2000" dirty="0" smtClean="0"/>
              <a:t>, </a:t>
            </a:r>
            <a:r>
              <a:rPr lang="fr-CA" sz="2000" b="1" dirty="0" smtClean="0"/>
              <a:t>avec</a:t>
            </a:r>
            <a:r>
              <a:rPr lang="fr-CA" sz="2000" dirty="0" smtClean="0"/>
              <a:t> ou </a:t>
            </a:r>
            <a:r>
              <a:rPr lang="fr-CA" sz="2000" b="1" dirty="0" smtClean="0"/>
              <a:t>en</a:t>
            </a:r>
            <a:endParaRPr lang="en-CA" sz="2000" dirty="0" smtClean="0"/>
          </a:p>
          <a:p>
            <a:pPr lvl="1"/>
            <a:r>
              <a:rPr lang="fr-CA" sz="2000" dirty="0" smtClean="0"/>
              <a:t>Vous êtes sans cœur. </a:t>
            </a:r>
            <a:endParaRPr lang="en-CA" sz="2000" dirty="0" smtClean="0"/>
          </a:p>
          <a:p>
            <a:pPr lvl="1"/>
            <a:r>
              <a:rPr lang="fr-CA" sz="2000" dirty="0" smtClean="0"/>
              <a:t>Il faut agir avec patience.</a:t>
            </a:r>
            <a:endParaRPr lang="en-CA" sz="2000" dirty="0" smtClean="0"/>
          </a:p>
          <a:p>
            <a:pPr lvl="1"/>
            <a:r>
              <a:rPr lang="fr-CA" sz="2000" dirty="0" smtClean="0"/>
              <a:t>Nous sommes en vacances.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Sans, avec, en 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Devant un nom qui est objet d’un autre nom (complément déterminatif)</a:t>
            </a:r>
            <a:endParaRPr lang="en-CA" sz="2000" dirty="0" smtClean="0"/>
          </a:p>
          <a:p>
            <a:pPr lvl="1"/>
            <a:r>
              <a:rPr lang="fr-CA" sz="2000" dirty="0" smtClean="0"/>
              <a:t>Le laboratoire de français </a:t>
            </a:r>
            <a:endParaRPr lang="en-CA" sz="2000" dirty="0" smtClean="0"/>
          </a:p>
          <a:p>
            <a:pPr lvl="1"/>
            <a:r>
              <a:rPr lang="fr-CA" sz="2000" dirty="0" smtClean="0"/>
              <a:t>Notre salle de classe</a:t>
            </a:r>
            <a:endParaRPr lang="en-CA" sz="2000" dirty="0" smtClean="0"/>
          </a:p>
          <a:p>
            <a:pPr lvl="1"/>
            <a:r>
              <a:rPr lang="fr-CA" sz="2000" dirty="0" smtClean="0"/>
              <a:t>Le livre de français</a:t>
            </a:r>
            <a:endParaRPr lang="en-CA" sz="2000" dirty="0" smtClean="0"/>
          </a:p>
          <a:p>
            <a:pPr lvl="1"/>
            <a:r>
              <a:rPr lang="fr-CA" sz="2000" dirty="0" smtClean="0"/>
              <a:t>Sa table de travail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Complément</a:t>
            </a:r>
            <a:r>
              <a:rPr lang="en-CA" dirty="0" smtClean="0"/>
              <a:t> </a:t>
            </a:r>
            <a:r>
              <a:rPr lang="en-CA" dirty="0" err="1" smtClean="0"/>
              <a:t>déterminatif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z="2000" dirty="0" smtClean="0"/>
              <a:t>Dans certaines énumérations</a:t>
            </a:r>
            <a:endParaRPr lang="en-CA" sz="2000" dirty="0" smtClean="0"/>
          </a:p>
          <a:p>
            <a:pPr lvl="1"/>
            <a:r>
              <a:rPr lang="fr-CA" sz="2000" dirty="0" smtClean="0"/>
              <a:t>Hommes, femmes, enfants, tous voulaient me voir.</a:t>
            </a:r>
          </a:p>
          <a:p>
            <a:pPr lvl="1">
              <a:buNone/>
            </a:pPr>
            <a:endParaRPr lang="en-CA" sz="2000" dirty="0" smtClean="0"/>
          </a:p>
          <a:p>
            <a:pPr lvl="0"/>
            <a:r>
              <a:rPr lang="fr-CA" sz="2000" dirty="0" smtClean="0"/>
              <a:t>Dans des proverbes</a:t>
            </a:r>
            <a:endParaRPr lang="en-CA" sz="2000" dirty="0" smtClean="0"/>
          </a:p>
          <a:p>
            <a:pPr lvl="1"/>
            <a:r>
              <a:rPr lang="fr-CA" sz="2000" dirty="0" smtClean="0"/>
              <a:t>Œil pour œil, dent pour dent.</a:t>
            </a:r>
          </a:p>
          <a:p>
            <a:pPr lvl="1">
              <a:buNone/>
            </a:pPr>
            <a:endParaRPr lang="en-CA" sz="2000" dirty="0" smtClean="0"/>
          </a:p>
          <a:p>
            <a:pPr lvl="0"/>
            <a:r>
              <a:rPr lang="fr-CA" sz="2000" dirty="0" smtClean="0"/>
              <a:t>Dans des appositions (deux éléments/locutions qui sont côte à côte, et un des éléments servent à identifier l’autre de façon différente) </a:t>
            </a:r>
            <a:endParaRPr lang="en-CA" sz="2000" dirty="0" smtClean="0"/>
          </a:p>
          <a:p>
            <a:pPr lvl="1"/>
            <a:r>
              <a:rPr lang="fr-CA" sz="2000" dirty="0" smtClean="0"/>
              <a:t>Paris, capitale de la France.  </a:t>
            </a:r>
            <a:endParaRPr lang="en-CA" sz="2000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Finalement</a:t>
            </a:r>
            <a:r>
              <a:rPr lang="en-CA" dirty="0" smtClean="0"/>
              <a:t>…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306</Words>
  <Application>Microsoft Macintosh PowerPoint</Application>
  <PresentationFormat>On-screen Show (4:3)</PresentationFormat>
  <Paragraphs>70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L’omission de l’article</vt:lpstr>
      <vt:lpstr>L’article n’est pas employé…</vt:lpstr>
      <vt:lpstr>Après les mots de quantité</vt:lpstr>
      <vt:lpstr>Suite</vt:lpstr>
      <vt:lpstr>Expressions avec « de »</vt:lpstr>
      <vt:lpstr>Dans certains expressions verbales</vt:lpstr>
      <vt:lpstr>Sans, avec, en </vt:lpstr>
      <vt:lpstr>Complément déterminatif</vt:lpstr>
      <vt:lpstr>Finalement…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L’omission de l’article</dc:title>
  <dc:creator>Sarah Jane</dc:creator>
  <cp:lastModifiedBy>Angela McKinnon</cp:lastModifiedBy>
  <cp:revision>14</cp:revision>
  <dcterms:created xsi:type="dcterms:W3CDTF">2015-02-12T01:30:32Z</dcterms:created>
  <dcterms:modified xsi:type="dcterms:W3CDTF">2015-02-19T15:12:11Z</dcterms:modified>
</cp:coreProperties>
</file>